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9"/>
  </p:notesMasterIdLst>
  <p:sldIdLst>
    <p:sldId id="256" r:id="rId2"/>
    <p:sldId id="275" r:id="rId3"/>
    <p:sldId id="276" r:id="rId4"/>
    <p:sldId id="279" r:id="rId5"/>
    <p:sldId id="272" r:id="rId6"/>
    <p:sldId id="277" r:id="rId7"/>
    <p:sldId id="273" r:id="rId8"/>
    <p:sldId id="274" r:id="rId9"/>
    <p:sldId id="278" r:id="rId10"/>
    <p:sldId id="257" r:id="rId11"/>
    <p:sldId id="259" r:id="rId12"/>
    <p:sldId id="260" r:id="rId13"/>
    <p:sldId id="262" r:id="rId14"/>
    <p:sldId id="263" r:id="rId15"/>
    <p:sldId id="264" r:id="rId16"/>
    <p:sldId id="268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B0FA"/>
    <a:srgbClr val="CABDD3"/>
    <a:srgbClr val="A57990"/>
    <a:srgbClr val="B864BA"/>
    <a:srgbClr val="F6C78E"/>
    <a:srgbClr val="71DAFF"/>
    <a:srgbClr val="C1C955"/>
    <a:srgbClr val="FC22F2"/>
    <a:srgbClr val="800000"/>
    <a:srgbClr val="67B7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34587" autoAdjust="0"/>
    <p:restoredTop sz="86380" autoAdjust="0"/>
  </p:normalViewPr>
  <p:slideViewPr>
    <p:cSldViewPr>
      <p:cViewPr>
        <p:scale>
          <a:sx n="77" d="100"/>
          <a:sy n="77" d="100"/>
        </p:scale>
        <p:origin x="-166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2B8C87-51C2-47B0-8FD4-8AF8A21BC442}" type="doc">
      <dgm:prSet loTypeId="urn:microsoft.com/office/officeart/2005/8/layout/vList6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C5491D6-FC31-4FAD-A83C-9F02B0EE9ACE}">
      <dgm:prSet phldrT="[Текст]" custT="1"/>
      <dgm:spPr>
        <a:solidFill>
          <a:srgbClr val="52CCC0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Обязательная часть: основная образовательная программа МАДОУ </a:t>
          </a:r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№43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A1F3D25-B03A-4377-85D1-40CA4BA3FED3}" type="parTrans" cxnId="{CFD6307D-0885-4566-AD3D-0EA3FAB38914}">
      <dgm:prSet/>
      <dgm:spPr/>
      <dgm:t>
        <a:bodyPr/>
        <a:lstStyle/>
        <a:p>
          <a:endParaRPr lang="ru-RU"/>
        </a:p>
      </dgm:t>
    </dgm:pt>
    <dgm:pt modelId="{F15CA2CB-A578-4019-A60A-4067E7603B3E}" type="sibTrans" cxnId="{CFD6307D-0885-4566-AD3D-0EA3FAB38914}">
      <dgm:prSet/>
      <dgm:spPr/>
      <dgm:t>
        <a:bodyPr/>
        <a:lstStyle/>
        <a:p>
          <a:endParaRPr lang="ru-RU"/>
        </a:p>
      </dgm:t>
    </dgm:pt>
    <dgm:pt modelId="{541F120B-2511-46B3-B931-9A6775CAC6AD}">
      <dgm:prSet/>
      <dgm:spPr>
        <a:solidFill>
          <a:srgbClr val="FEB0FA">
            <a:alpha val="90000"/>
          </a:srgbClr>
        </a:solidFill>
      </dgm:spPr>
      <dgm:t>
        <a:bodyPr/>
        <a:lstStyle/>
        <a:p>
          <a:endParaRPr lang="ru-RU" dirty="0"/>
        </a:p>
      </dgm:t>
    </dgm:pt>
    <dgm:pt modelId="{D4DA5C80-B419-4742-9C14-D1D16C035062}" type="parTrans" cxnId="{1B70B49B-9D8F-465F-BA43-F27A62E82865}">
      <dgm:prSet/>
      <dgm:spPr/>
      <dgm:t>
        <a:bodyPr/>
        <a:lstStyle/>
        <a:p>
          <a:endParaRPr lang="ru-RU"/>
        </a:p>
      </dgm:t>
    </dgm:pt>
    <dgm:pt modelId="{76F54E55-2FED-40A7-996D-B8E111BE0BA1}" type="sibTrans" cxnId="{1B70B49B-9D8F-465F-BA43-F27A62E82865}">
      <dgm:prSet/>
      <dgm:spPr/>
      <dgm:t>
        <a:bodyPr/>
        <a:lstStyle/>
        <a:p>
          <a:endParaRPr lang="ru-RU"/>
        </a:p>
      </dgm:t>
    </dgm:pt>
    <dgm:pt modelId="{EDEAFCD6-4E09-4E00-8DA6-4BA0A085CDE2}">
      <dgm:prSet/>
      <dgm:spPr>
        <a:solidFill>
          <a:srgbClr val="FEB0FA">
            <a:alpha val="90000"/>
          </a:srgbClr>
        </a:solidFill>
      </dgm:spPr>
      <dgm:t>
        <a:bodyPr/>
        <a:lstStyle/>
        <a:p>
          <a:r>
            <a:rPr lang="ru-RU" dirty="0" smtClean="0"/>
            <a:t>60%</a:t>
          </a:r>
          <a:endParaRPr lang="ru-RU" dirty="0"/>
        </a:p>
      </dgm:t>
    </dgm:pt>
    <dgm:pt modelId="{E670755E-C43A-4382-A6E2-DE87E5661A0D}" type="parTrans" cxnId="{9ED2F8E6-CFB6-4527-AD57-FF41B2B7C323}">
      <dgm:prSet/>
      <dgm:spPr/>
      <dgm:t>
        <a:bodyPr/>
        <a:lstStyle/>
        <a:p>
          <a:endParaRPr lang="ru-RU"/>
        </a:p>
      </dgm:t>
    </dgm:pt>
    <dgm:pt modelId="{43E5C5ED-2CB7-4729-BA9E-E74DBC8C1430}" type="sibTrans" cxnId="{9ED2F8E6-CFB6-4527-AD57-FF41B2B7C323}">
      <dgm:prSet/>
      <dgm:spPr/>
      <dgm:t>
        <a:bodyPr/>
        <a:lstStyle/>
        <a:p>
          <a:endParaRPr lang="ru-RU"/>
        </a:p>
      </dgm:t>
    </dgm:pt>
    <dgm:pt modelId="{E1E194AE-EA24-43A0-9851-BDC8239A95BF}" type="pres">
      <dgm:prSet presAssocID="{832B8C87-51C2-47B0-8FD4-8AF8A21BC442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C356400-8F56-47F5-A05B-CACD0D930B12}" type="pres">
      <dgm:prSet presAssocID="{AC5491D6-FC31-4FAD-A83C-9F02B0EE9ACE}" presName="linNode" presStyleCnt="0"/>
      <dgm:spPr/>
    </dgm:pt>
    <dgm:pt modelId="{C09DE736-C655-4EC2-B278-CF97F0259823}" type="pres">
      <dgm:prSet presAssocID="{AC5491D6-FC31-4FAD-A83C-9F02B0EE9ACE}" presName="parentShp" presStyleLbl="node1" presStyleIdx="0" presStyleCnt="1" custScaleX="133985" custLinFactNeighborX="-1702" custLinFactNeighborY="148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221B50-B010-4910-A37C-5B4443738082}" type="pres">
      <dgm:prSet presAssocID="{AC5491D6-FC31-4FAD-A83C-9F02B0EE9ACE}" presName="childShp" presStyleLbl="bgAccFollowNode1" presStyleIdx="0" presStyleCnt="1" custLinFactNeighborX="2944" custLinFactNeighborY="-23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FD6307D-0885-4566-AD3D-0EA3FAB38914}" srcId="{832B8C87-51C2-47B0-8FD4-8AF8A21BC442}" destId="{AC5491D6-FC31-4FAD-A83C-9F02B0EE9ACE}" srcOrd="0" destOrd="0" parTransId="{FA1F3D25-B03A-4377-85D1-40CA4BA3FED3}" sibTransId="{F15CA2CB-A578-4019-A60A-4067E7603B3E}"/>
    <dgm:cxn modelId="{9ED2F8E6-CFB6-4527-AD57-FF41B2B7C323}" srcId="{AC5491D6-FC31-4FAD-A83C-9F02B0EE9ACE}" destId="{EDEAFCD6-4E09-4E00-8DA6-4BA0A085CDE2}" srcOrd="1" destOrd="0" parTransId="{E670755E-C43A-4382-A6E2-DE87E5661A0D}" sibTransId="{43E5C5ED-2CB7-4729-BA9E-E74DBC8C1430}"/>
    <dgm:cxn modelId="{A51B9834-220F-49DB-9146-E6E14D2F0110}" type="presOf" srcId="{EDEAFCD6-4E09-4E00-8DA6-4BA0A085CDE2}" destId="{49221B50-B010-4910-A37C-5B4443738082}" srcOrd="0" destOrd="1" presId="urn:microsoft.com/office/officeart/2005/8/layout/vList6"/>
    <dgm:cxn modelId="{DC3628B5-9E36-4627-8262-1D6E6D18D6DE}" type="presOf" srcId="{541F120B-2511-46B3-B931-9A6775CAC6AD}" destId="{49221B50-B010-4910-A37C-5B4443738082}" srcOrd="0" destOrd="0" presId="urn:microsoft.com/office/officeart/2005/8/layout/vList6"/>
    <dgm:cxn modelId="{074B7AEB-FF37-40C4-8368-9E64DA341C99}" type="presOf" srcId="{832B8C87-51C2-47B0-8FD4-8AF8A21BC442}" destId="{E1E194AE-EA24-43A0-9851-BDC8239A95BF}" srcOrd="0" destOrd="0" presId="urn:microsoft.com/office/officeart/2005/8/layout/vList6"/>
    <dgm:cxn modelId="{A06ED7F3-97B8-4C65-8CF3-88D8D83050E2}" type="presOf" srcId="{AC5491D6-FC31-4FAD-A83C-9F02B0EE9ACE}" destId="{C09DE736-C655-4EC2-B278-CF97F0259823}" srcOrd="0" destOrd="0" presId="urn:microsoft.com/office/officeart/2005/8/layout/vList6"/>
    <dgm:cxn modelId="{1B70B49B-9D8F-465F-BA43-F27A62E82865}" srcId="{AC5491D6-FC31-4FAD-A83C-9F02B0EE9ACE}" destId="{541F120B-2511-46B3-B931-9A6775CAC6AD}" srcOrd="0" destOrd="0" parTransId="{D4DA5C80-B419-4742-9C14-D1D16C035062}" sibTransId="{76F54E55-2FED-40A7-996D-B8E111BE0BA1}"/>
    <dgm:cxn modelId="{995FA856-436D-476F-8E67-11DC38ADDA92}" type="presParOf" srcId="{E1E194AE-EA24-43A0-9851-BDC8239A95BF}" destId="{1C356400-8F56-47F5-A05B-CACD0D930B12}" srcOrd="0" destOrd="0" presId="urn:microsoft.com/office/officeart/2005/8/layout/vList6"/>
    <dgm:cxn modelId="{1677647B-89A6-453C-9969-40744CCE19E5}" type="presParOf" srcId="{1C356400-8F56-47F5-A05B-CACD0D930B12}" destId="{C09DE736-C655-4EC2-B278-CF97F0259823}" srcOrd="0" destOrd="0" presId="urn:microsoft.com/office/officeart/2005/8/layout/vList6"/>
    <dgm:cxn modelId="{CD387609-0239-44C8-B2E5-4575D09B1121}" type="presParOf" srcId="{1C356400-8F56-47F5-A05B-CACD0D930B12}" destId="{49221B50-B010-4910-A37C-5B4443738082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DAC1528-770C-4F57-BE2D-38A59160E5C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8600C71-D0CE-4C3E-BEE4-0A7B918B39EF}">
      <dgm:prSet phldrT="[Текст]" custT="1"/>
      <dgm:spPr>
        <a:solidFill>
          <a:srgbClr val="71DAFF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Игровая деятельность</a:t>
          </a:r>
        </a:p>
        <a:p>
          <a:pPr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dirty="0"/>
        </a:p>
      </dgm:t>
    </dgm:pt>
    <dgm:pt modelId="{0E6773AB-8EBE-4DA5-89B3-A4626B9CBBA3}" type="parTrans" cxnId="{4C91D161-41A5-419E-B001-2BF869D87472}">
      <dgm:prSet/>
      <dgm:spPr/>
      <dgm:t>
        <a:bodyPr/>
        <a:lstStyle/>
        <a:p>
          <a:endParaRPr lang="ru-RU"/>
        </a:p>
      </dgm:t>
    </dgm:pt>
    <dgm:pt modelId="{DDFC0AA3-087A-4E2F-85C0-95BAF0B99A68}" type="sibTrans" cxnId="{4C91D161-41A5-419E-B001-2BF869D87472}">
      <dgm:prSet/>
      <dgm:spPr/>
      <dgm:t>
        <a:bodyPr/>
        <a:lstStyle/>
        <a:p>
          <a:endParaRPr lang="ru-RU"/>
        </a:p>
      </dgm:t>
    </dgm:pt>
    <dgm:pt modelId="{8F5539FC-8DE3-484A-973B-DA48EB97D65B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ru-RU" sz="1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Чтение и восприятие художественной литературы</a:t>
          </a:r>
          <a:endParaRPr lang="ru-RU" sz="18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446AB54-F1FF-4449-9A32-4BC76C5EBA51}" type="parTrans" cxnId="{7D38B7A3-549A-4F95-A99A-AB6C1C982697}">
      <dgm:prSet/>
      <dgm:spPr/>
      <dgm:t>
        <a:bodyPr/>
        <a:lstStyle/>
        <a:p>
          <a:endParaRPr lang="ru-RU"/>
        </a:p>
      </dgm:t>
    </dgm:pt>
    <dgm:pt modelId="{8F1241FE-A89D-416B-81C8-6E5F56E672A2}" type="sibTrans" cxnId="{7D38B7A3-549A-4F95-A99A-AB6C1C982697}">
      <dgm:prSet/>
      <dgm:spPr/>
      <dgm:t>
        <a:bodyPr/>
        <a:lstStyle/>
        <a:p>
          <a:endParaRPr lang="ru-RU"/>
        </a:p>
      </dgm:t>
    </dgm:pt>
    <dgm:pt modelId="{BBD5CFD2-242B-4DE0-A45D-8D87405A4B29}">
      <dgm:prSet custT="1"/>
      <dgm:spPr>
        <a:solidFill>
          <a:srgbClr val="FEB0FA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Коммуникативная деятельность</a:t>
          </a:r>
        </a:p>
        <a:p>
          <a:pPr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dirty="0">
            <a:solidFill>
              <a:schemeClr val="tx1"/>
            </a:solidFill>
            <a:latin typeface="Bookman Old Style" pitchFamily="18" charset="0"/>
          </a:endParaRPr>
        </a:p>
      </dgm:t>
    </dgm:pt>
    <dgm:pt modelId="{9C5D670C-CE75-46F5-98BA-9613D8D820DE}" type="parTrans" cxnId="{A4FBE53D-469F-4CBD-93C0-D6E22734013E}">
      <dgm:prSet/>
      <dgm:spPr/>
      <dgm:t>
        <a:bodyPr/>
        <a:lstStyle/>
        <a:p>
          <a:endParaRPr lang="ru-RU"/>
        </a:p>
      </dgm:t>
    </dgm:pt>
    <dgm:pt modelId="{DD806FB3-B4CA-4853-BA21-94FDE6985729}" type="sibTrans" cxnId="{A4FBE53D-469F-4CBD-93C0-D6E22734013E}">
      <dgm:prSet/>
      <dgm:spPr/>
      <dgm:t>
        <a:bodyPr/>
        <a:lstStyle/>
        <a:p>
          <a:endParaRPr lang="ru-RU"/>
        </a:p>
      </dgm:t>
    </dgm:pt>
    <dgm:pt modelId="{6D650BD8-3FBE-4911-81F3-C235451A6539}">
      <dgm:prSet custT="1"/>
      <dgm:spPr>
        <a:solidFill>
          <a:srgbClr val="B864BA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Трудовая деятельность</a:t>
          </a:r>
        </a:p>
        <a:p>
          <a:pPr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884F7B-5168-46A1-A082-1890D91E8108}" type="parTrans" cxnId="{02AD2809-F3B2-4915-BADA-2870B0515E07}">
      <dgm:prSet/>
      <dgm:spPr/>
      <dgm:t>
        <a:bodyPr/>
        <a:lstStyle/>
        <a:p>
          <a:endParaRPr lang="ru-RU"/>
        </a:p>
      </dgm:t>
    </dgm:pt>
    <dgm:pt modelId="{CF63F40A-F7D5-4AA4-A09D-EB0DCB366248}" type="sibTrans" cxnId="{02AD2809-F3B2-4915-BADA-2870B0515E07}">
      <dgm:prSet/>
      <dgm:spPr/>
      <dgm:t>
        <a:bodyPr/>
        <a:lstStyle/>
        <a:p>
          <a:endParaRPr lang="ru-RU"/>
        </a:p>
      </dgm:t>
    </dgm:pt>
    <dgm:pt modelId="{B77BE9C1-D3B7-4BF1-A673-B99385D3F545}">
      <dgm:prSet custT="1"/>
      <dgm:spPr>
        <a:solidFill>
          <a:srgbClr val="A5799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Познавательно-исследовательская деятельность</a:t>
          </a:r>
        </a:p>
        <a:p>
          <a:pPr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dirty="0">
            <a:solidFill>
              <a:schemeClr val="tx1"/>
            </a:solidFill>
            <a:latin typeface="Bookman Old Style" pitchFamily="18" charset="0"/>
          </a:endParaRPr>
        </a:p>
      </dgm:t>
    </dgm:pt>
    <dgm:pt modelId="{B06A9E38-9D86-482F-8819-38A1E0AB6C22}" type="parTrans" cxnId="{236BE8F1-BB01-4A5F-B1CB-26EE8D709EC3}">
      <dgm:prSet/>
      <dgm:spPr/>
      <dgm:t>
        <a:bodyPr/>
        <a:lstStyle/>
        <a:p>
          <a:endParaRPr lang="ru-RU"/>
        </a:p>
      </dgm:t>
    </dgm:pt>
    <dgm:pt modelId="{3B79A182-CF63-45EA-B332-FA5E11B0DF34}" type="sibTrans" cxnId="{236BE8F1-BB01-4A5F-B1CB-26EE8D709EC3}">
      <dgm:prSet/>
      <dgm:spPr/>
      <dgm:t>
        <a:bodyPr/>
        <a:lstStyle/>
        <a:p>
          <a:endParaRPr lang="ru-RU"/>
        </a:p>
      </dgm:t>
    </dgm:pt>
    <dgm:pt modelId="{9AF2E793-0B4C-403A-8B8E-0798C32E391B}">
      <dgm:prSet custT="1"/>
      <dgm:spPr>
        <a:solidFill>
          <a:srgbClr val="C1C955"/>
        </a:solidFill>
      </dgm:spPr>
      <dgm:t>
        <a:bodyPr/>
        <a:lstStyle/>
        <a:p>
          <a:r>
            <a:rPr lang="ru-RU" sz="1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Продуктивная деятельность </a:t>
          </a:r>
          <a:r>
            <a:rPr lang="ru-RU" sz="18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(ручной труд, художественное творчество, конструирование</a:t>
          </a:r>
          <a:endParaRPr lang="ru-RU" sz="1800" b="1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BA6F62A-4F64-416A-9D7F-14D2F9ED053A}" type="parTrans" cxnId="{EA34D6CE-1ECD-43C0-9AF4-61EF2F061050}">
      <dgm:prSet/>
      <dgm:spPr/>
      <dgm:t>
        <a:bodyPr/>
        <a:lstStyle/>
        <a:p>
          <a:endParaRPr lang="ru-RU"/>
        </a:p>
      </dgm:t>
    </dgm:pt>
    <dgm:pt modelId="{1A312926-3010-49D3-86EC-7F8A3BA97702}" type="sibTrans" cxnId="{EA34D6CE-1ECD-43C0-9AF4-61EF2F061050}">
      <dgm:prSet/>
      <dgm:spPr/>
      <dgm:t>
        <a:bodyPr/>
        <a:lstStyle/>
        <a:p>
          <a:endParaRPr lang="ru-RU"/>
        </a:p>
      </dgm:t>
    </dgm:pt>
    <dgm:pt modelId="{8CD63DE1-0F3A-463A-8CD3-8D1E0F9EF053}">
      <dgm:prSet custT="1"/>
      <dgm:spPr>
        <a:solidFill>
          <a:srgbClr val="92D050"/>
        </a:solidFill>
      </dgm:spPr>
      <dgm:t>
        <a:bodyPr/>
        <a:lstStyle/>
        <a:p>
          <a:r>
            <a: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Двигательная активность</a:t>
          </a:r>
          <a:endParaRPr lang="ru-RU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0CB4EC6-B622-4993-9882-6C70927A6539}" type="parTrans" cxnId="{DBC4F36F-1AD1-4A61-BA85-F24CCED8BC9E}">
      <dgm:prSet/>
      <dgm:spPr/>
      <dgm:t>
        <a:bodyPr/>
        <a:lstStyle/>
        <a:p>
          <a:endParaRPr lang="ru-RU"/>
        </a:p>
      </dgm:t>
    </dgm:pt>
    <dgm:pt modelId="{8705A99A-DC59-4E7A-9A61-98A13AAF1FC7}" type="sibTrans" cxnId="{DBC4F36F-1AD1-4A61-BA85-F24CCED8BC9E}">
      <dgm:prSet/>
      <dgm:spPr/>
      <dgm:t>
        <a:bodyPr/>
        <a:lstStyle/>
        <a:p>
          <a:endParaRPr lang="ru-RU"/>
        </a:p>
      </dgm:t>
    </dgm:pt>
    <dgm:pt modelId="{60F4493A-055E-4440-8E17-A1BE77F2A4F0}" type="pres">
      <dgm:prSet presAssocID="{1DAC1528-770C-4F57-BE2D-38A59160E5C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2E6160E-0309-4847-89D5-825F71F2B582}" type="pres">
      <dgm:prSet presAssocID="{08600C71-D0CE-4C3E-BEE4-0A7B918B39EF}" presName="parentLin" presStyleCnt="0"/>
      <dgm:spPr/>
    </dgm:pt>
    <dgm:pt modelId="{9F93288E-37B5-413D-97B0-9D3AC9048D41}" type="pres">
      <dgm:prSet presAssocID="{08600C71-D0CE-4C3E-BEE4-0A7B918B39EF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A6D974A0-4ABD-466B-BAF0-949F04583DA5}" type="pres">
      <dgm:prSet presAssocID="{08600C71-D0CE-4C3E-BEE4-0A7B918B39EF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99A2E4-3D33-4C60-80B8-740FFC88ED87}" type="pres">
      <dgm:prSet presAssocID="{08600C71-D0CE-4C3E-BEE4-0A7B918B39EF}" presName="negativeSpace" presStyleCnt="0"/>
      <dgm:spPr/>
    </dgm:pt>
    <dgm:pt modelId="{B908AA52-191F-465C-9773-AC287F6DE37E}" type="pres">
      <dgm:prSet presAssocID="{08600C71-D0CE-4C3E-BEE4-0A7B918B39EF}" presName="childText" presStyleLbl="conFgAcc1" presStyleIdx="0" presStyleCnt="7">
        <dgm:presLayoutVars>
          <dgm:bulletEnabled val="1"/>
        </dgm:presLayoutVars>
      </dgm:prSet>
      <dgm:spPr/>
    </dgm:pt>
    <dgm:pt modelId="{561BC42C-25D1-43CC-B778-69540556B8E7}" type="pres">
      <dgm:prSet presAssocID="{DDFC0AA3-087A-4E2F-85C0-95BAF0B99A68}" presName="spaceBetweenRectangles" presStyleCnt="0"/>
      <dgm:spPr/>
    </dgm:pt>
    <dgm:pt modelId="{569EA091-D5B5-454B-863F-C66869833887}" type="pres">
      <dgm:prSet presAssocID="{BBD5CFD2-242B-4DE0-A45D-8D87405A4B29}" presName="parentLin" presStyleCnt="0"/>
      <dgm:spPr/>
    </dgm:pt>
    <dgm:pt modelId="{83DD1B81-0D23-47B5-A227-CA37BE66C2CF}" type="pres">
      <dgm:prSet presAssocID="{BBD5CFD2-242B-4DE0-A45D-8D87405A4B29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37F2BE2B-EE99-4563-BE04-E578112E1F1C}" type="pres">
      <dgm:prSet presAssocID="{BBD5CFD2-242B-4DE0-A45D-8D87405A4B29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E408EF-16BE-4080-92E1-4F0754C59819}" type="pres">
      <dgm:prSet presAssocID="{BBD5CFD2-242B-4DE0-A45D-8D87405A4B29}" presName="negativeSpace" presStyleCnt="0"/>
      <dgm:spPr/>
    </dgm:pt>
    <dgm:pt modelId="{5BCCFFEA-6B64-4996-8C97-0E5F41B31F4A}" type="pres">
      <dgm:prSet presAssocID="{BBD5CFD2-242B-4DE0-A45D-8D87405A4B29}" presName="childText" presStyleLbl="conFgAcc1" presStyleIdx="1" presStyleCnt="7">
        <dgm:presLayoutVars>
          <dgm:bulletEnabled val="1"/>
        </dgm:presLayoutVars>
      </dgm:prSet>
      <dgm:spPr/>
    </dgm:pt>
    <dgm:pt modelId="{F5C5F3F6-6A70-482A-A125-D0FF2F2D0DCC}" type="pres">
      <dgm:prSet presAssocID="{DD806FB3-B4CA-4853-BA21-94FDE6985729}" presName="spaceBetweenRectangles" presStyleCnt="0"/>
      <dgm:spPr/>
    </dgm:pt>
    <dgm:pt modelId="{0252C5F1-8F64-453D-AB02-00B82A076082}" type="pres">
      <dgm:prSet presAssocID="{6D650BD8-3FBE-4911-81F3-C235451A6539}" presName="parentLin" presStyleCnt="0"/>
      <dgm:spPr/>
    </dgm:pt>
    <dgm:pt modelId="{5BF622D6-1CE5-477C-8C3D-A69CA731B877}" type="pres">
      <dgm:prSet presAssocID="{6D650BD8-3FBE-4911-81F3-C235451A6539}" presName="parentLeftMargin" presStyleLbl="node1" presStyleIdx="1" presStyleCnt="7"/>
      <dgm:spPr/>
      <dgm:t>
        <a:bodyPr/>
        <a:lstStyle/>
        <a:p>
          <a:endParaRPr lang="ru-RU"/>
        </a:p>
      </dgm:t>
    </dgm:pt>
    <dgm:pt modelId="{B9B33D0F-69BB-485D-AC32-1939D051622B}" type="pres">
      <dgm:prSet presAssocID="{6D650BD8-3FBE-4911-81F3-C235451A6539}" presName="parentText" presStyleLbl="node1" presStyleIdx="2" presStyleCnt="7" custLinFactNeighborX="2262" custLinFactNeighborY="670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D345EA-8808-441B-9761-4812DC4BB157}" type="pres">
      <dgm:prSet presAssocID="{6D650BD8-3FBE-4911-81F3-C235451A6539}" presName="negativeSpace" presStyleCnt="0"/>
      <dgm:spPr/>
    </dgm:pt>
    <dgm:pt modelId="{674A62FD-082D-4406-8A77-B90B9B2DC36B}" type="pres">
      <dgm:prSet presAssocID="{6D650BD8-3FBE-4911-81F3-C235451A6539}" presName="childText" presStyleLbl="conFgAcc1" presStyleIdx="2" presStyleCnt="7">
        <dgm:presLayoutVars>
          <dgm:bulletEnabled val="1"/>
        </dgm:presLayoutVars>
      </dgm:prSet>
      <dgm:spPr/>
    </dgm:pt>
    <dgm:pt modelId="{9565F561-8D0F-4D39-9E27-51E642E84917}" type="pres">
      <dgm:prSet presAssocID="{CF63F40A-F7D5-4AA4-A09D-EB0DCB366248}" presName="spaceBetweenRectangles" presStyleCnt="0"/>
      <dgm:spPr/>
    </dgm:pt>
    <dgm:pt modelId="{E053E0A7-B2BA-4906-95D8-A40BF3AEE719}" type="pres">
      <dgm:prSet presAssocID="{B77BE9C1-D3B7-4BF1-A673-B99385D3F545}" presName="parentLin" presStyleCnt="0"/>
      <dgm:spPr/>
    </dgm:pt>
    <dgm:pt modelId="{431D7EA8-3EF5-4E83-B5C0-54EEE5E8E4BA}" type="pres">
      <dgm:prSet presAssocID="{B77BE9C1-D3B7-4BF1-A673-B99385D3F545}" presName="parentLeftMargin" presStyleLbl="node1" presStyleIdx="2" presStyleCnt="7"/>
      <dgm:spPr/>
      <dgm:t>
        <a:bodyPr/>
        <a:lstStyle/>
        <a:p>
          <a:endParaRPr lang="ru-RU"/>
        </a:p>
      </dgm:t>
    </dgm:pt>
    <dgm:pt modelId="{53F21EC8-49B2-4413-8C2E-E67527FB1A1D}" type="pres">
      <dgm:prSet presAssocID="{B77BE9C1-D3B7-4BF1-A673-B99385D3F545}" presName="parentText" presStyleLbl="node1" presStyleIdx="3" presStyleCnt="7" custScaleY="19114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56367E-23E5-4104-B4E8-4CEF435A7476}" type="pres">
      <dgm:prSet presAssocID="{B77BE9C1-D3B7-4BF1-A673-B99385D3F545}" presName="negativeSpace" presStyleCnt="0"/>
      <dgm:spPr/>
    </dgm:pt>
    <dgm:pt modelId="{EE5670FB-66F0-4951-A679-4ABE2019E529}" type="pres">
      <dgm:prSet presAssocID="{B77BE9C1-D3B7-4BF1-A673-B99385D3F545}" presName="childText" presStyleLbl="conFgAcc1" presStyleIdx="3" presStyleCnt="7">
        <dgm:presLayoutVars>
          <dgm:bulletEnabled val="1"/>
        </dgm:presLayoutVars>
      </dgm:prSet>
      <dgm:spPr/>
    </dgm:pt>
    <dgm:pt modelId="{1B8E390F-887F-48C1-BBA1-A3105F5310D8}" type="pres">
      <dgm:prSet presAssocID="{3B79A182-CF63-45EA-B332-FA5E11B0DF34}" presName="spaceBetweenRectangles" presStyleCnt="0"/>
      <dgm:spPr/>
    </dgm:pt>
    <dgm:pt modelId="{D5FF8CDD-4F70-41E7-8F00-F18807728CDC}" type="pres">
      <dgm:prSet presAssocID="{9AF2E793-0B4C-403A-8B8E-0798C32E391B}" presName="parentLin" presStyleCnt="0"/>
      <dgm:spPr/>
    </dgm:pt>
    <dgm:pt modelId="{A876587F-07D4-4565-A4B5-E523C800BE23}" type="pres">
      <dgm:prSet presAssocID="{9AF2E793-0B4C-403A-8B8E-0798C32E391B}" presName="parentLeftMargin" presStyleLbl="node1" presStyleIdx="3" presStyleCnt="7"/>
      <dgm:spPr/>
      <dgm:t>
        <a:bodyPr/>
        <a:lstStyle/>
        <a:p>
          <a:endParaRPr lang="ru-RU"/>
        </a:p>
      </dgm:t>
    </dgm:pt>
    <dgm:pt modelId="{00A69E3F-D860-41A3-A469-9C8F116A89F1}" type="pres">
      <dgm:prSet presAssocID="{9AF2E793-0B4C-403A-8B8E-0798C32E391B}" presName="parentText" presStyleLbl="node1" presStyleIdx="4" presStyleCnt="7" custScaleY="194216" custLinFactNeighborX="-1639" custLinFactNeighborY="514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952F80-C66E-4728-BDC0-1DCB876F6DE5}" type="pres">
      <dgm:prSet presAssocID="{9AF2E793-0B4C-403A-8B8E-0798C32E391B}" presName="negativeSpace" presStyleCnt="0"/>
      <dgm:spPr/>
    </dgm:pt>
    <dgm:pt modelId="{5BFD93EF-BC83-4F98-B3AC-FD89BE7A3BCA}" type="pres">
      <dgm:prSet presAssocID="{9AF2E793-0B4C-403A-8B8E-0798C32E391B}" presName="childText" presStyleLbl="conFgAcc1" presStyleIdx="4" presStyleCnt="7" custLinFactNeighborX="-2043" custLinFactNeighborY="17622">
        <dgm:presLayoutVars>
          <dgm:bulletEnabled val="1"/>
        </dgm:presLayoutVars>
      </dgm:prSet>
      <dgm:spPr/>
    </dgm:pt>
    <dgm:pt modelId="{C0A21C7D-4503-4BFF-82AE-433E37162610}" type="pres">
      <dgm:prSet presAssocID="{1A312926-3010-49D3-86EC-7F8A3BA97702}" presName="spaceBetweenRectangles" presStyleCnt="0"/>
      <dgm:spPr/>
    </dgm:pt>
    <dgm:pt modelId="{050E62B5-60CD-4352-900F-39644C6A2F86}" type="pres">
      <dgm:prSet presAssocID="{8CD63DE1-0F3A-463A-8CD3-8D1E0F9EF053}" presName="parentLin" presStyleCnt="0"/>
      <dgm:spPr/>
    </dgm:pt>
    <dgm:pt modelId="{6C2C129E-6E6A-41B3-9BEC-F7BAC1E7CE6C}" type="pres">
      <dgm:prSet presAssocID="{8CD63DE1-0F3A-463A-8CD3-8D1E0F9EF053}" presName="parentLeftMargin" presStyleLbl="node1" presStyleIdx="4" presStyleCnt="7"/>
      <dgm:spPr/>
      <dgm:t>
        <a:bodyPr/>
        <a:lstStyle/>
        <a:p>
          <a:endParaRPr lang="ru-RU"/>
        </a:p>
      </dgm:t>
    </dgm:pt>
    <dgm:pt modelId="{D5EE38D0-9396-4466-9D37-AAEE80414ABA}" type="pres">
      <dgm:prSet presAssocID="{8CD63DE1-0F3A-463A-8CD3-8D1E0F9EF053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58D5EE-9DDF-4CE2-A057-B908074E5BBF}" type="pres">
      <dgm:prSet presAssocID="{8CD63DE1-0F3A-463A-8CD3-8D1E0F9EF053}" presName="negativeSpace" presStyleCnt="0"/>
      <dgm:spPr/>
    </dgm:pt>
    <dgm:pt modelId="{9ECD8C23-AB01-44F3-9726-7C5E7DC57630}" type="pres">
      <dgm:prSet presAssocID="{8CD63DE1-0F3A-463A-8CD3-8D1E0F9EF053}" presName="childText" presStyleLbl="conFgAcc1" presStyleIdx="5" presStyleCnt="7">
        <dgm:presLayoutVars>
          <dgm:bulletEnabled val="1"/>
        </dgm:presLayoutVars>
      </dgm:prSet>
      <dgm:spPr/>
    </dgm:pt>
    <dgm:pt modelId="{91FD91DA-1F79-4A59-8C68-C510021641E4}" type="pres">
      <dgm:prSet presAssocID="{8705A99A-DC59-4E7A-9A61-98A13AAF1FC7}" presName="spaceBetweenRectangles" presStyleCnt="0"/>
      <dgm:spPr/>
    </dgm:pt>
    <dgm:pt modelId="{E128A23A-F3C2-443F-A91A-3791579EB528}" type="pres">
      <dgm:prSet presAssocID="{8F5539FC-8DE3-484A-973B-DA48EB97D65B}" presName="parentLin" presStyleCnt="0"/>
      <dgm:spPr/>
    </dgm:pt>
    <dgm:pt modelId="{0A78D6E6-C4C2-4EE7-8674-DEE2DC51272E}" type="pres">
      <dgm:prSet presAssocID="{8F5539FC-8DE3-484A-973B-DA48EB97D65B}" presName="parentLeftMargin" presStyleLbl="node1" presStyleIdx="5" presStyleCnt="7"/>
      <dgm:spPr/>
      <dgm:t>
        <a:bodyPr/>
        <a:lstStyle/>
        <a:p>
          <a:endParaRPr lang="ru-RU"/>
        </a:p>
      </dgm:t>
    </dgm:pt>
    <dgm:pt modelId="{F81ADF10-EDFD-439B-8965-D7CB78EF54D3}" type="pres">
      <dgm:prSet presAssocID="{8F5539FC-8DE3-484A-973B-DA48EB97D65B}" presName="parentText" presStyleLbl="node1" presStyleIdx="6" presStyleCnt="7" custScaleY="15720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8979C9-B4A6-4906-B592-AE61A852AF64}" type="pres">
      <dgm:prSet presAssocID="{8F5539FC-8DE3-484A-973B-DA48EB97D65B}" presName="negativeSpace" presStyleCnt="0"/>
      <dgm:spPr/>
    </dgm:pt>
    <dgm:pt modelId="{56871B10-9FCC-4A3C-A266-C10B1283509B}" type="pres">
      <dgm:prSet presAssocID="{8F5539FC-8DE3-484A-973B-DA48EB97D65B}" presName="childText" presStyleLbl="conFgAcc1" presStyleIdx="6" presStyleCnt="7" custLinFactNeighborX="-870" custLinFactNeighborY="71738">
        <dgm:presLayoutVars>
          <dgm:bulletEnabled val="1"/>
        </dgm:presLayoutVars>
      </dgm:prSet>
      <dgm:spPr/>
    </dgm:pt>
  </dgm:ptLst>
  <dgm:cxnLst>
    <dgm:cxn modelId="{236BE8F1-BB01-4A5F-B1CB-26EE8D709EC3}" srcId="{1DAC1528-770C-4F57-BE2D-38A59160E5CC}" destId="{B77BE9C1-D3B7-4BF1-A673-B99385D3F545}" srcOrd="3" destOrd="0" parTransId="{B06A9E38-9D86-482F-8819-38A1E0AB6C22}" sibTransId="{3B79A182-CF63-45EA-B332-FA5E11B0DF34}"/>
    <dgm:cxn modelId="{8A59332E-AA8A-4A81-911E-456625724182}" type="presOf" srcId="{8CD63DE1-0F3A-463A-8CD3-8D1E0F9EF053}" destId="{6C2C129E-6E6A-41B3-9BEC-F7BAC1E7CE6C}" srcOrd="0" destOrd="0" presId="urn:microsoft.com/office/officeart/2005/8/layout/list1"/>
    <dgm:cxn modelId="{08D4037E-D94A-4F01-982E-AE670EF9ECA1}" type="presOf" srcId="{6D650BD8-3FBE-4911-81F3-C235451A6539}" destId="{5BF622D6-1CE5-477C-8C3D-A69CA731B877}" srcOrd="0" destOrd="0" presId="urn:microsoft.com/office/officeart/2005/8/layout/list1"/>
    <dgm:cxn modelId="{BA4B4AE2-DA60-477E-80CE-38F60FA42589}" type="presOf" srcId="{BBD5CFD2-242B-4DE0-A45D-8D87405A4B29}" destId="{37F2BE2B-EE99-4563-BE04-E578112E1F1C}" srcOrd="1" destOrd="0" presId="urn:microsoft.com/office/officeart/2005/8/layout/list1"/>
    <dgm:cxn modelId="{A4FBE53D-469F-4CBD-93C0-D6E22734013E}" srcId="{1DAC1528-770C-4F57-BE2D-38A59160E5CC}" destId="{BBD5CFD2-242B-4DE0-A45D-8D87405A4B29}" srcOrd="1" destOrd="0" parTransId="{9C5D670C-CE75-46F5-98BA-9613D8D820DE}" sibTransId="{DD806FB3-B4CA-4853-BA21-94FDE6985729}"/>
    <dgm:cxn modelId="{F5EF6D3F-BAD5-40C1-9617-55E750494747}" type="presOf" srcId="{8F5539FC-8DE3-484A-973B-DA48EB97D65B}" destId="{0A78D6E6-C4C2-4EE7-8674-DEE2DC51272E}" srcOrd="0" destOrd="0" presId="urn:microsoft.com/office/officeart/2005/8/layout/list1"/>
    <dgm:cxn modelId="{4C91D161-41A5-419E-B001-2BF869D87472}" srcId="{1DAC1528-770C-4F57-BE2D-38A59160E5CC}" destId="{08600C71-D0CE-4C3E-BEE4-0A7B918B39EF}" srcOrd="0" destOrd="0" parTransId="{0E6773AB-8EBE-4DA5-89B3-A4626B9CBBA3}" sibTransId="{DDFC0AA3-087A-4E2F-85C0-95BAF0B99A68}"/>
    <dgm:cxn modelId="{505C0C7D-D5DE-4A89-88FD-B66D3F109F60}" type="presOf" srcId="{08600C71-D0CE-4C3E-BEE4-0A7B918B39EF}" destId="{9F93288E-37B5-413D-97B0-9D3AC9048D41}" srcOrd="0" destOrd="0" presId="urn:microsoft.com/office/officeart/2005/8/layout/list1"/>
    <dgm:cxn modelId="{36905D35-67E9-41FC-B27E-C16CB86B2B36}" type="presOf" srcId="{9AF2E793-0B4C-403A-8B8E-0798C32E391B}" destId="{A876587F-07D4-4565-A4B5-E523C800BE23}" srcOrd="0" destOrd="0" presId="urn:microsoft.com/office/officeart/2005/8/layout/list1"/>
    <dgm:cxn modelId="{02AD2809-F3B2-4915-BADA-2870B0515E07}" srcId="{1DAC1528-770C-4F57-BE2D-38A59160E5CC}" destId="{6D650BD8-3FBE-4911-81F3-C235451A6539}" srcOrd="2" destOrd="0" parTransId="{51884F7B-5168-46A1-A082-1890D91E8108}" sibTransId="{CF63F40A-F7D5-4AA4-A09D-EB0DCB366248}"/>
    <dgm:cxn modelId="{B9C60C71-8AE9-443B-B614-A7A920AA66E9}" type="presOf" srcId="{B77BE9C1-D3B7-4BF1-A673-B99385D3F545}" destId="{53F21EC8-49B2-4413-8C2E-E67527FB1A1D}" srcOrd="1" destOrd="0" presId="urn:microsoft.com/office/officeart/2005/8/layout/list1"/>
    <dgm:cxn modelId="{C5EFBCB5-506D-4B13-AB6D-00728264996C}" type="presOf" srcId="{BBD5CFD2-242B-4DE0-A45D-8D87405A4B29}" destId="{83DD1B81-0D23-47B5-A227-CA37BE66C2CF}" srcOrd="0" destOrd="0" presId="urn:microsoft.com/office/officeart/2005/8/layout/list1"/>
    <dgm:cxn modelId="{C3EC65D5-2785-4643-A2DE-D38C8451BECC}" type="presOf" srcId="{9AF2E793-0B4C-403A-8B8E-0798C32E391B}" destId="{00A69E3F-D860-41A3-A469-9C8F116A89F1}" srcOrd="1" destOrd="0" presId="urn:microsoft.com/office/officeart/2005/8/layout/list1"/>
    <dgm:cxn modelId="{A62F5C0D-BC71-4F59-BDD3-8CCCE575386B}" type="presOf" srcId="{8CD63DE1-0F3A-463A-8CD3-8D1E0F9EF053}" destId="{D5EE38D0-9396-4466-9D37-AAEE80414ABA}" srcOrd="1" destOrd="0" presId="urn:microsoft.com/office/officeart/2005/8/layout/list1"/>
    <dgm:cxn modelId="{AF10D775-EDF9-45A4-9BD1-E0F298D7EE5A}" type="presOf" srcId="{6D650BD8-3FBE-4911-81F3-C235451A6539}" destId="{B9B33D0F-69BB-485D-AC32-1939D051622B}" srcOrd="1" destOrd="0" presId="urn:microsoft.com/office/officeart/2005/8/layout/list1"/>
    <dgm:cxn modelId="{9E0C0A41-CE88-4F1A-9BDB-B3259D457761}" type="presOf" srcId="{B77BE9C1-D3B7-4BF1-A673-B99385D3F545}" destId="{431D7EA8-3EF5-4E83-B5C0-54EEE5E8E4BA}" srcOrd="0" destOrd="0" presId="urn:microsoft.com/office/officeart/2005/8/layout/list1"/>
    <dgm:cxn modelId="{7D38B7A3-549A-4F95-A99A-AB6C1C982697}" srcId="{1DAC1528-770C-4F57-BE2D-38A59160E5CC}" destId="{8F5539FC-8DE3-484A-973B-DA48EB97D65B}" srcOrd="6" destOrd="0" parTransId="{3446AB54-F1FF-4449-9A32-4BC76C5EBA51}" sibTransId="{8F1241FE-A89D-416B-81C8-6E5F56E672A2}"/>
    <dgm:cxn modelId="{B985A1AC-4BB4-46B6-846A-A301FB6C439A}" type="presOf" srcId="{8F5539FC-8DE3-484A-973B-DA48EB97D65B}" destId="{F81ADF10-EDFD-439B-8965-D7CB78EF54D3}" srcOrd="1" destOrd="0" presId="urn:microsoft.com/office/officeart/2005/8/layout/list1"/>
    <dgm:cxn modelId="{EA34D6CE-1ECD-43C0-9AF4-61EF2F061050}" srcId="{1DAC1528-770C-4F57-BE2D-38A59160E5CC}" destId="{9AF2E793-0B4C-403A-8B8E-0798C32E391B}" srcOrd="4" destOrd="0" parTransId="{6BA6F62A-4F64-416A-9D7F-14D2F9ED053A}" sibTransId="{1A312926-3010-49D3-86EC-7F8A3BA97702}"/>
    <dgm:cxn modelId="{F658D62A-C6DE-45A0-BE59-B4B0572631EE}" type="presOf" srcId="{08600C71-D0CE-4C3E-BEE4-0A7B918B39EF}" destId="{A6D974A0-4ABD-466B-BAF0-949F04583DA5}" srcOrd="1" destOrd="0" presId="urn:microsoft.com/office/officeart/2005/8/layout/list1"/>
    <dgm:cxn modelId="{DBC4F36F-1AD1-4A61-BA85-F24CCED8BC9E}" srcId="{1DAC1528-770C-4F57-BE2D-38A59160E5CC}" destId="{8CD63DE1-0F3A-463A-8CD3-8D1E0F9EF053}" srcOrd="5" destOrd="0" parTransId="{F0CB4EC6-B622-4993-9882-6C70927A6539}" sibTransId="{8705A99A-DC59-4E7A-9A61-98A13AAF1FC7}"/>
    <dgm:cxn modelId="{EEAB5800-157D-4E48-AEAD-A2F184BFC3FD}" type="presOf" srcId="{1DAC1528-770C-4F57-BE2D-38A59160E5CC}" destId="{60F4493A-055E-4440-8E17-A1BE77F2A4F0}" srcOrd="0" destOrd="0" presId="urn:microsoft.com/office/officeart/2005/8/layout/list1"/>
    <dgm:cxn modelId="{B50E2C76-F665-46BE-B890-36AA076C1A66}" type="presParOf" srcId="{60F4493A-055E-4440-8E17-A1BE77F2A4F0}" destId="{D2E6160E-0309-4847-89D5-825F71F2B582}" srcOrd="0" destOrd="0" presId="urn:microsoft.com/office/officeart/2005/8/layout/list1"/>
    <dgm:cxn modelId="{382AE844-8BD6-42EE-8A47-653187F47E2E}" type="presParOf" srcId="{D2E6160E-0309-4847-89D5-825F71F2B582}" destId="{9F93288E-37B5-413D-97B0-9D3AC9048D41}" srcOrd="0" destOrd="0" presId="urn:microsoft.com/office/officeart/2005/8/layout/list1"/>
    <dgm:cxn modelId="{17E5C593-FA6A-4190-8FBE-CF39BC15640B}" type="presParOf" srcId="{D2E6160E-0309-4847-89D5-825F71F2B582}" destId="{A6D974A0-4ABD-466B-BAF0-949F04583DA5}" srcOrd="1" destOrd="0" presId="urn:microsoft.com/office/officeart/2005/8/layout/list1"/>
    <dgm:cxn modelId="{15570DF8-FF8A-4858-A040-EE80F7E0F223}" type="presParOf" srcId="{60F4493A-055E-4440-8E17-A1BE77F2A4F0}" destId="{8D99A2E4-3D33-4C60-80B8-740FFC88ED87}" srcOrd="1" destOrd="0" presId="urn:microsoft.com/office/officeart/2005/8/layout/list1"/>
    <dgm:cxn modelId="{DCE9395F-DAE5-487E-B90B-2B95529D7A9C}" type="presParOf" srcId="{60F4493A-055E-4440-8E17-A1BE77F2A4F0}" destId="{B908AA52-191F-465C-9773-AC287F6DE37E}" srcOrd="2" destOrd="0" presId="urn:microsoft.com/office/officeart/2005/8/layout/list1"/>
    <dgm:cxn modelId="{928E9BF7-50FA-49F7-AED3-28597C937445}" type="presParOf" srcId="{60F4493A-055E-4440-8E17-A1BE77F2A4F0}" destId="{561BC42C-25D1-43CC-B778-69540556B8E7}" srcOrd="3" destOrd="0" presId="urn:microsoft.com/office/officeart/2005/8/layout/list1"/>
    <dgm:cxn modelId="{30A2471F-F136-45F6-BCAD-ED92EBD9AE3D}" type="presParOf" srcId="{60F4493A-055E-4440-8E17-A1BE77F2A4F0}" destId="{569EA091-D5B5-454B-863F-C66869833887}" srcOrd="4" destOrd="0" presId="urn:microsoft.com/office/officeart/2005/8/layout/list1"/>
    <dgm:cxn modelId="{D55CD3DD-CC94-4AC1-8234-8A1848ADCEC2}" type="presParOf" srcId="{569EA091-D5B5-454B-863F-C66869833887}" destId="{83DD1B81-0D23-47B5-A227-CA37BE66C2CF}" srcOrd="0" destOrd="0" presId="urn:microsoft.com/office/officeart/2005/8/layout/list1"/>
    <dgm:cxn modelId="{F54C66DE-05E0-4F2A-9669-427E34780676}" type="presParOf" srcId="{569EA091-D5B5-454B-863F-C66869833887}" destId="{37F2BE2B-EE99-4563-BE04-E578112E1F1C}" srcOrd="1" destOrd="0" presId="urn:microsoft.com/office/officeart/2005/8/layout/list1"/>
    <dgm:cxn modelId="{F8740DA5-0C3A-4067-9C36-5EC41E494B21}" type="presParOf" srcId="{60F4493A-055E-4440-8E17-A1BE77F2A4F0}" destId="{F4E408EF-16BE-4080-92E1-4F0754C59819}" srcOrd="5" destOrd="0" presId="urn:microsoft.com/office/officeart/2005/8/layout/list1"/>
    <dgm:cxn modelId="{D37E0D4B-C6D4-48A3-AC15-FEA1DEBD1742}" type="presParOf" srcId="{60F4493A-055E-4440-8E17-A1BE77F2A4F0}" destId="{5BCCFFEA-6B64-4996-8C97-0E5F41B31F4A}" srcOrd="6" destOrd="0" presId="urn:microsoft.com/office/officeart/2005/8/layout/list1"/>
    <dgm:cxn modelId="{0AC49796-9B3C-4F9E-8303-0C53220158F2}" type="presParOf" srcId="{60F4493A-055E-4440-8E17-A1BE77F2A4F0}" destId="{F5C5F3F6-6A70-482A-A125-D0FF2F2D0DCC}" srcOrd="7" destOrd="0" presId="urn:microsoft.com/office/officeart/2005/8/layout/list1"/>
    <dgm:cxn modelId="{356F4846-D4D2-4110-9A40-011C2BC34B43}" type="presParOf" srcId="{60F4493A-055E-4440-8E17-A1BE77F2A4F0}" destId="{0252C5F1-8F64-453D-AB02-00B82A076082}" srcOrd="8" destOrd="0" presId="urn:microsoft.com/office/officeart/2005/8/layout/list1"/>
    <dgm:cxn modelId="{01777AF7-3B01-4E64-8504-08B919BC8919}" type="presParOf" srcId="{0252C5F1-8F64-453D-AB02-00B82A076082}" destId="{5BF622D6-1CE5-477C-8C3D-A69CA731B877}" srcOrd="0" destOrd="0" presId="urn:microsoft.com/office/officeart/2005/8/layout/list1"/>
    <dgm:cxn modelId="{63665C43-5A41-48D8-BA80-00972CD54A87}" type="presParOf" srcId="{0252C5F1-8F64-453D-AB02-00B82A076082}" destId="{B9B33D0F-69BB-485D-AC32-1939D051622B}" srcOrd="1" destOrd="0" presId="urn:microsoft.com/office/officeart/2005/8/layout/list1"/>
    <dgm:cxn modelId="{FE8B9CAB-B19A-462C-8E74-8149C675D377}" type="presParOf" srcId="{60F4493A-055E-4440-8E17-A1BE77F2A4F0}" destId="{54D345EA-8808-441B-9761-4812DC4BB157}" srcOrd="9" destOrd="0" presId="urn:microsoft.com/office/officeart/2005/8/layout/list1"/>
    <dgm:cxn modelId="{CBCD0CD8-CB7D-4ADA-9803-E9ECFDBBC43C}" type="presParOf" srcId="{60F4493A-055E-4440-8E17-A1BE77F2A4F0}" destId="{674A62FD-082D-4406-8A77-B90B9B2DC36B}" srcOrd="10" destOrd="0" presId="urn:microsoft.com/office/officeart/2005/8/layout/list1"/>
    <dgm:cxn modelId="{5B37ADF6-BA15-4195-B409-901A7FA18BD5}" type="presParOf" srcId="{60F4493A-055E-4440-8E17-A1BE77F2A4F0}" destId="{9565F561-8D0F-4D39-9E27-51E642E84917}" srcOrd="11" destOrd="0" presId="urn:microsoft.com/office/officeart/2005/8/layout/list1"/>
    <dgm:cxn modelId="{182CBAFD-34E7-4B24-9B9F-970A954CB1BC}" type="presParOf" srcId="{60F4493A-055E-4440-8E17-A1BE77F2A4F0}" destId="{E053E0A7-B2BA-4906-95D8-A40BF3AEE719}" srcOrd="12" destOrd="0" presId="urn:microsoft.com/office/officeart/2005/8/layout/list1"/>
    <dgm:cxn modelId="{5484F2A9-E075-4A2D-8449-35CF8EE9107B}" type="presParOf" srcId="{E053E0A7-B2BA-4906-95D8-A40BF3AEE719}" destId="{431D7EA8-3EF5-4E83-B5C0-54EEE5E8E4BA}" srcOrd="0" destOrd="0" presId="urn:microsoft.com/office/officeart/2005/8/layout/list1"/>
    <dgm:cxn modelId="{6A59009F-E92E-4DFB-9F19-C85CC9F586D7}" type="presParOf" srcId="{E053E0A7-B2BA-4906-95D8-A40BF3AEE719}" destId="{53F21EC8-49B2-4413-8C2E-E67527FB1A1D}" srcOrd="1" destOrd="0" presId="urn:microsoft.com/office/officeart/2005/8/layout/list1"/>
    <dgm:cxn modelId="{C05E7293-DF72-4D30-91F6-78E78DF0EA88}" type="presParOf" srcId="{60F4493A-055E-4440-8E17-A1BE77F2A4F0}" destId="{8E56367E-23E5-4104-B4E8-4CEF435A7476}" srcOrd="13" destOrd="0" presId="urn:microsoft.com/office/officeart/2005/8/layout/list1"/>
    <dgm:cxn modelId="{79198E5F-6344-4DD9-A6D8-B34BE9284EEB}" type="presParOf" srcId="{60F4493A-055E-4440-8E17-A1BE77F2A4F0}" destId="{EE5670FB-66F0-4951-A679-4ABE2019E529}" srcOrd="14" destOrd="0" presId="urn:microsoft.com/office/officeart/2005/8/layout/list1"/>
    <dgm:cxn modelId="{DA6B2D3F-E155-4572-8D46-0E654447EE13}" type="presParOf" srcId="{60F4493A-055E-4440-8E17-A1BE77F2A4F0}" destId="{1B8E390F-887F-48C1-BBA1-A3105F5310D8}" srcOrd="15" destOrd="0" presId="urn:microsoft.com/office/officeart/2005/8/layout/list1"/>
    <dgm:cxn modelId="{157DDF7F-E5FC-4B50-89F8-DEC1C2CEE765}" type="presParOf" srcId="{60F4493A-055E-4440-8E17-A1BE77F2A4F0}" destId="{D5FF8CDD-4F70-41E7-8F00-F18807728CDC}" srcOrd="16" destOrd="0" presId="urn:microsoft.com/office/officeart/2005/8/layout/list1"/>
    <dgm:cxn modelId="{A6A94706-324D-405D-BA5C-DD1EC026699C}" type="presParOf" srcId="{D5FF8CDD-4F70-41E7-8F00-F18807728CDC}" destId="{A876587F-07D4-4565-A4B5-E523C800BE23}" srcOrd="0" destOrd="0" presId="urn:microsoft.com/office/officeart/2005/8/layout/list1"/>
    <dgm:cxn modelId="{D8CBE904-7D3B-4D25-9B59-A40919609F43}" type="presParOf" srcId="{D5FF8CDD-4F70-41E7-8F00-F18807728CDC}" destId="{00A69E3F-D860-41A3-A469-9C8F116A89F1}" srcOrd="1" destOrd="0" presId="urn:microsoft.com/office/officeart/2005/8/layout/list1"/>
    <dgm:cxn modelId="{B1B27B74-273D-4B9D-B99A-AA6CDF04F833}" type="presParOf" srcId="{60F4493A-055E-4440-8E17-A1BE77F2A4F0}" destId="{7E952F80-C66E-4728-BDC0-1DCB876F6DE5}" srcOrd="17" destOrd="0" presId="urn:microsoft.com/office/officeart/2005/8/layout/list1"/>
    <dgm:cxn modelId="{53F3C5AC-5F98-4437-85E7-479E4B154794}" type="presParOf" srcId="{60F4493A-055E-4440-8E17-A1BE77F2A4F0}" destId="{5BFD93EF-BC83-4F98-B3AC-FD89BE7A3BCA}" srcOrd="18" destOrd="0" presId="urn:microsoft.com/office/officeart/2005/8/layout/list1"/>
    <dgm:cxn modelId="{76B095BC-F735-4409-A606-42299565E82C}" type="presParOf" srcId="{60F4493A-055E-4440-8E17-A1BE77F2A4F0}" destId="{C0A21C7D-4503-4BFF-82AE-433E37162610}" srcOrd="19" destOrd="0" presId="urn:microsoft.com/office/officeart/2005/8/layout/list1"/>
    <dgm:cxn modelId="{BA8A65DB-B36A-4DAF-85FE-80F449F12892}" type="presParOf" srcId="{60F4493A-055E-4440-8E17-A1BE77F2A4F0}" destId="{050E62B5-60CD-4352-900F-39644C6A2F86}" srcOrd="20" destOrd="0" presId="urn:microsoft.com/office/officeart/2005/8/layout/list1"/>
    <dgm:cxn modelId="{0643C096-E611-4028-999E-3CD32E751740}" type="presParOf" srcId="{050E62B5-60CD-4352-900F-39644C6A2F86}" destId="{6C2C129E-6E6A-41B3-9BEC-F7BAC1E7CE6C}" srcOrd="0" destOrd="0" presId="urn:microsoft.com/office/officeart/2005/8/layout/list1"/>
    <dgm:cxn modelId="{14AD5CD3-840C-4AC3-924F-ECC4518FAB66}" type="presParOf" srcId="{050E62B5-60CD-4352-900F-39644C6A2F86}" destId="{D5EE38D0-9396-4466-9D37-AAEE80414ABA}" srcOrd="1" destOrd="0" presId="urn:microsoft.com/office/officeart/2005/8/layout/list1"/>
    <dgm:cxn modelId="{864E2A56-FCB8-4AE2-8D17-9A69F50C863F}" type="presParOf" srcId="{60F4493A-055E-4440-8E17-A1BE77F2A4F0}" destId="{CD58D5EE-9DDF-4CE2-A057-B908074E5BBF}" srcOrd="21" destOrd="0" presId="urn:microsoft.com/office/officeart/2005/8/layout/list1"/>
    <dgm:cxn modelId="{00D08D7C-B105-409A-B3AA-E239E4712CF2}" type="presParOf" srcId="{60F4493A-055E-4440-8E17-A1BE77F2A4F0}" destId="{9ECD8C23-AB01-44F3-9726-7C5E7DC57630}" srcOrd="22" destOrd="0" presId="urn:microsoft.com/office/officeart/2005/8/layout/list1"/>
    <dgm:cxn modelId="{1C02A3AC-5813-4788-BFDD-96C19282941E}" type="presParOf" srcId="{60F4493A-055E-4440-8E17-A1BE77F2A4F0}" destId="{91FD91DA-1F79-4A59-8C68-C510021641E4}" srcOrd="23" destOrd="0" presId="urn:microsoft.com/office/officeart/2005/8/layout/list1"/>
    <dgm:cxn modelId="{6C0FFE33-D0CE-4366-B193-B257C589B4AA}" type="presParOf" srcId="{60F4493A-055E-4440-8E17-A1BE77F2A4F0}" destId="{E128A23A-F3C2-443F-A91A-3791579EB528}" srcOrd="24" destOrd="0" presId="urn:microsoft.com/office/officeart/2005/8/layout/list1"/>
    <dgm:cxn modelId="{02BB9DCC-0318-42BC-8BFA-D7A36C56FC01}" type="presParOf" srcId="{E128A23A-F3C2-443F-A91A-3791579EB528}" destId="{0A78D6E6-C4C2-4EE7-8674-DEE2DC51272E}" srcOrd="0" destOrd="0" presId="urn:microsoft.com/office/officeart/2005/8/layout/list1"/>
    <dgm:cxn modelId="{E9FCF8BF-DE93-435F-8CE5-81820B8B8637}" type="presParOf" srcId="{E128A23A-F3C2-443F-A91A-3791579EB528}" destId="{F81ADF10-EDFD-439B-8965-D7CB78EF54D3}" srcOrd="1" destOrd="0" presId="urn:microsoft.com/office/officeart/2005/8/layout/list1"/>
    <dgm:cxn modelId="{CBF473D4-9020-4B03-B9F7-C5A223372B61}" type="presParOf" srcId="{60F4493A-055E-4440-8E17-A1BE77F2A4F0}" destId="{298979C9-B4A6-4906-B592-AE61A852AF64}" srcOrd="25" destOrd="0" presId="urn:microsoft.com/office/officeart/2005/8/layout/list1"/>
    <dgm:cxn modelId="{401F08A7-9C9B-4075-A398-588B356E6EB7}" type="presParOf" srcId="{60F4493A-055E-4440-8E17-A1BE77F2A4F0}" destId="{56871B10-9FCC-4A3C-A266-C10B1283509B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221B50-B010-4910-A37C-5B4443738082}">
      <dsp:nvSpPr>
        <dsp:cNvPr id="0" name=""/>
        <dsp:cNvSpPr/>
      </dsp:nvSpPr>
      <dsp:spPr>
        <a:xfrm>
          <a:off x="2044453" y="0"/>
          <a:ext cx="2286370" cy="3015357"/>
        </a:xfrm>
        <a:prstGeom prst="rightArrow">
          <a:avLst>
            <a:gd name="adj1" fmla="val 75000"/>
            <a:gd name="adj2" fmla="val 50000"/>
          </a:avLst>
        </a:prstGeom>
        <a:solidFill>
          <a:srgbClr val="FEB0FA">
            <a:alpha val="90000"/>
          </a:srgb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115" tIns="31115" rIns="31115" bIns="31115" numCol="1" spcCol="1270" anchor="t" anchorCtr="0">
          <a:noAutofit/>
        </a:bodyPr>
        <a:lstStyle/>
        <a:p>
          <a:pPr marL="285750" lvl="1" indent="-285750" algn="l" defTabSz="2178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4900" kern="1200" dirty="0"/>
        </a:p>
        <a:p>
          <a:pPr marL="285750" lvl="1" indent="-285750" algn="l" defTabSz="2178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900" kern="1200" dirty="0" smtClean="0"/>
            <a:t>60%</a:t>
          </a:r>
          <a:endParaRPr lang="ru-RU" sz="4900" kern="1200" dirty="0"/>
        </a:p>
      </dsp:txBody>
      <dsp:txXfrm>
        <a:off x="2044453" y="376920"/>
        <a:ext cx="1428981" cy="2261517"/>
      </dsp:txXfrm>
    </dsp:sp>
    <dsp:sp modelId="{C09DE736-C655-4EC2-B278-CF97F0259823}">
      <dsp:nvSpPr>
        <dsp:cNvPr id="0" name=""/>
        <dsp:cNvSpPr/>
      </dsp:nvSpPr>
      <dsp:spPr>
        <a:xfrm>
          <a:off x="0" y="0"/>
          <a:ext cx="2042262" cy="3015357"/>
        </a:xfrm>
        <a:prstGeom prst="roundRect">
          <a:avLst/>
        </a:prstGeom>
        <a:solidFill>
          <a:srgbClr val="52CCC0"/>
        </a:solidFill>
        <a:ln w="25400" cap="rnd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Обязательная часть: основная образовательная программа МАДОУ </a:t>
          </a: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№43</a:t>
          </a:r>
          <a:endParaRPr lang="ru-RU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99695" y="99695"/>
        <a:ext cx="1842872" cy="281596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08AA52-191F-465C-9773-AC287F6DE37E}">
      <dsp:nvSpPr>
        <dsp:cNvPr id="0" name=""/>
        <dsp:cNvSpPr/>
      </dsp:nvSpPr>
      <dsp:spPr>
        <a:xfrm>
          <a:off x="0" y="179031"/>
          <a:ext cx="8784976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D974A0-4ABD-466B-BAF0-949F04583DA5}">
      <dsp:nvSpPr>
        <dsp:cNvPr id="0" name=""/>
        <dsp:cNvSpPr/>
      </dsp:nvSpPr>
      <dsp:spPr>
        <a:xfrm>
          <a:off x="439248" y="1911"/>
          <a:ext cx="6149483" cy="354240"/>
        </a:xfrm>
        <a:prstGeom prst="roundRect">
          <a:avLst/>
        </a:prstGeom>
        <a:solidFill>
          <a:srgbClr val="71DAFF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36" tIns="0" rIns="232436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Игровая деятельность</a:t>
          </a:r>
        </a:p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</dsp:txBody>
      <dsp:txXfrm>
        <a:off x="456541" y="19204"/>
        <a:ext cx="6114897" cy="319654"/>
      </dsp:txXfrm>
    </dsp:sp>
    <dsp:sp modelId="{5BCCFFEA-6B64-4996-8C97-0E5F41B31F4A}">
      <dsp:nvSpPr>
        <dsp:cNvPr id="0" name=""/>
        <dsp:cNvSpPr/>
      </dsp:nvSpPr>
      <dsp:spPr>
        <a:xfrm>
          <a:off x="0" y="723351"/>
          <a:ext cx="8784976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F2BE2B-EE99-4563-BE04-E578112E1F1C}">
      <dsp:nvSpPr>
        <dsp:cNvPr id="0" name=""/>
        <dsp:cNvSpPr/>
      </dsp:nvSpPr>
      <dsp:spPr>
        <a:xfrm>
          <a:off x="439248" y="546231"/>
          <a:ext cx="6149483" cy="354240"/>
        </a:xfrm>
        <a:prstGeom prst="roundRect">
          <a:avLst/>
        </a:prstGeom>
        <a:solidFill>
          <a:srgbClr val="FEB0FA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36" tIns="0" rIns="232436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Коммуникативная деятельность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 dirty="0">
            <a:solidFill>
              <a:schemeClr val="tx1"/>
            </a:solidFill>
            <a:latin typeface="Bookman Old Style" pitchFamily="18" charset="0"/>
          </a:endParaRPr>
        </a:p>
      </dsp:txBody>
      <dsp:txXfrm>
        <a:off x="456541" y="563524"/>
        <a:ext cx="6114897" cy="319654"/>
      </dsp:txXfrm>
    </dsp:sp>
    <dsp:sp modelId="{674A62FD-082D-4406-8A77-B90B9B2DC36B}">
      <dsp:nvSpPr>
        <dsp:cNvPr id="0" name=""/>
        <dsp:cNvSpPr/>
      </dsp:nvSpPr>
      <dsp:spPr>
        <a:xfrm>
          <a:off x="0" y="1267671"/>
          <a:ext cx="8784976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B33D0F-69BB-485D-AC32-1939D051622B}">
      <dsp:nvSpPr>
        <dsp:cNvPr id="0" name=""/>
        <dsp:cNvSpPr/>
      </dsp:nvSpPr>
      <dsp:spPr>
        <a:xfrm>
          <a:off x="449184" y="1114289"/>
          <a:ext cx="6149483" cy="354240"/>
        </a:xfrm>
        <a:prstGeom prst="roundRect">
          <a:avLst/>
        </a:prstGeom>
        <a:solidFill>
          <a:srgbClr val="B864BA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36" tIns="0" rIns="232436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Трудовая деятельность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6477" y="1131582"/>
        <a:ext cx="6114897" cy="319654"/>
      </dsp:txXfrm>
    </dsp:sp>
    <dsp:sp modelId="{EE5670FB-66F0-4951-A679-4ABE2019E529}">
      <dsp:nvSpPr>
        <dsp:cNvPr id="0" name=""/>
        <dsp:cNvSpPr/>
      </dsp:nvSpPr>
      <dsp:spPr>
        <a:xfrm>
          <a:off x="0" y="2134846"/>
          <a:ext cx="8784976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F21EC8-49B2-4413-8C2E-E67527FB1A1D}">
      <dsp:nvSpPr>
        <dsp:cNvPr id="0" name=""/>
        <dsp:cNvSpPr/>
      </dsp:nvSpPr>
      <dsp:spPr>
        <a:xfrm>
          <a:off x="439248" y="1634871"/>
          <a:ext cx="6149483" cy="677094"/>
        </a:xfrm>
        <a:prstGeom prst="roundRect">
          <a:avLst/>
        </a:prstGeom>
        <a:solidFill>
          <a:srgbClr val="A5799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36" tIns="0" rIns="232436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Познавательно-исследовательская деятельность</a:t>
          </a: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 dirty="0">
            <a:solidFill>
              <a:schemeClr val="tx1"/>
            </a:solidFill>
            <a:latin typeface="Bookman Old Style" pitchFamily="18" charset="0"/>
          </a:endParaRPr>
        </a:p>
      </dsp:txBody>
      <dsp:txXfrm>
        <a:off x="472301" y="1667924"/>
        <a:ext cx="6083377" cy="610988"/>
      </dsp:txXfrm>
    </dsp:sp>
    <dsp:sp modelId="{5BFD93EF-BC83-4F98-B3AC-FD89BE7A3BCA}">
      <dsp:nvSpPr>
        <dsp:cNvPr id="0" name=""/>
        <dsp:cNvSpPr/>
      </dsp:nvSpPr>
      <dsp:spPr>
        <a:xfrm>
          <a:off x="0" y="3024336"/>
          <a:ext cx="8784976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A69E3F-D860-41A3-A469-9C8F116A89F1}">
      <dsp:nvSpPr>
        <dsp:cNvPr id="0" name=""/>
        <dsp:cNvSpPr/>
      </dsp:nvSpPr>
      <dsp:spPr>
        <a:xfrm>
          <a:off x="432049" y="2520279"/>
          <a:ext cx="6149483" cy="687990"/>
        </a:xfrm>
        <a:prstGeom prst="roundRect">
          <a:avLst/>
        </a:prstGeom>
        <a:solidFill>
          <a:srgbClr val="C1C955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36" tIns="0" rIns="232436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Продуктивная деятельность </a:t>
          </a:r>
          <a:r>
            <a:rPr lang="ru-RU" sz="18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(ручной труд, художественное творчество, конструирование</a:t>
          </a:r>
          <a:endParaRPr lang="ru-RU" sz="1800" b="1" kern="12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5634" y="2553864"/>
        <a:ext cx="6082313" cy="620820"/>
      </dsp:txXfrm>
    </dsp:sp>
    <dsp:sp modelId="{9ECD8C23-AB01-44F3-9726-7C5E7DC57630}">
      <dsp:nvSpPr>
        <dsp:cNvPr id="0" name=""/>
        <dsp:cNvSpPr/>
      </dsp:nvSpPr>
      <dsp:spPr>
        <a:xfrm>
          <a:off x="0" y="3557237"/>
          <a:ext cx="8784976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EE38D0-9396-4466-9D37-AAEE80414ABA}">
      <dsp:nvSpPr>
        <dsp:cNvPr id="0" name=""/>
        <dsp:cNvSpPr/>
      </dsp:nvSpPr>
      <dsp:spPr>
        <a:xfrm>
          <a:off x="439248" y="3380117"/>
          <a:ext cx="6149483" cy="354240"/>
        </a:xfrm>
        <a:prstGeom prst="roundRect">
          <a:avLst/>
        </a:prstGeom>
        <a:solidFill>
          <a:srgbClr val="92D05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36" tIns="0" rIns="23243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Двигательная активность</a:t>
          </a:r>
          <a:endParaRPr lang="ru-RU" sz="2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6541" y="3397410"/>
        <a:ext cx="6114897" cy="319654"/>
      </dsp:txXfrm>
    </dsp:sp>
    <dsp:sp modelId="{56871B10-9FCC-4A3C-A266-C10B1283509B}">
      <dsp:nvSpPr>
        <dsp:cNvPr id="0" name=""/>
        <dsp:cNvSpPr/>
      </dsp:nvSpPr>
      <dsp:spPr>
        <a:xfrm>
          <a:off x="0" y="4306112"/>
          <a:ext cx="8784976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1ADF10-EDFD-439B-8965-D7CB78EF54D3}">
      <dsp:nvSpPr>
        <dsp:cNvPr id="0" name=""/>
        <dsp:cNvSpPr/>
      </dsp:nvSpPr>
      <dsp:spPr>
        <a:xfrm>
          <a:off x="439248" y="3924437"/>
          <a:ext cx="6149483" cy="556882"/>
        </a:xfrm>
        <a:prstGeom prst="roundRect">
          <a:avLst/>
        </a:prstGeom>
        <a:solidFill>
          <a:srgbClr val="00B05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36" tIns="0" rIns="232436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Чтение и восприятие художественной литературы</a:t>
          </a:r>
          <a:endParaRPr lang="ru-RU" sz="18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6433" y="3951622"/>
        <a:ext cx="6095113" cy="5025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32DF31-896B-4BA7-A36E-3B545E94EF46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AB08F3-20F8-41BD-A581-226736C946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1346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B08F3-20F8-41BD-A581-226736C94683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34337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B08F3-20F8-41BD-A581-226736C94683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74701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0379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801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830397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2745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9042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2116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45459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209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6116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102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547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0822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32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209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6951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202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4436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27584" y="404664"/>
            <a:ext cx="8001056" cy="4955203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4400" b="1" dirty="0" smtClean="0">
                <a:ln w="1905"/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n w="1905"/>
                <a:solidFill>
                  <a:srgbClr val="92D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КРАТКАЯ ПРЕЗЕНТАЦИЯ</a:t>
            </a:r>
            <a:br>
              <a:rPr lang="ru-RU" sz="2000" b="1" dirty="0" smtClean="0">
                <a:ln w="1905"/>
                <a:solidFill>
                  <a:srgbClr val="92D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1905"/>
                <a:solidFill>
                  <a:srgbClr val="92D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ОБРАЗОВАТЕЛЬНОЙ ПРОГРАММЫ </a:t>
            </a:r>
            <a:br>
              <a:rPr lang="ru-RU" sz="2000" b="1" dirty="0" smtClean="0">
                <a:ln w="1905"/>
                <a:solidFill>
                  <a:srgbClr val="92D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1905"/>
                <a:solidFill>
                  <a:srgbClr val="92D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1905"/>
                <a:solidFill>
                  <a:srgbClr val="92D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n w="1905"/>
                <a:solidFill>
                  <a:srgbClr val="92D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Муниципального автономного дошкольного образовательного учреждения «Детский сад </a:t>
            </a:r>
            <a:r>
              <a:rPr lang="ru-RU" sz="2400" b="1" dirty="0" smtClean="0">
                <a:ln w="1905"/>
                <a:solidFill>
                  <a:srgbClr val="92D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ru-RU" sz="2400" b="1" dirty="0" smtClean="0">
                <a:ln w="1905"/>
                <a:solidFill>
                  <a:srgbClr val="92D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43</a:t>
            </a:r>
            <a:r>
              <a:rPr lang="ru-RU" sz="2400" b="1" dirty="0" smtClean="0">
                <a:ln w="1905"/>
                <a:solidFill>
                  <a:srgbClr val="92D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n w="1905"/>
                <a:solidFill>
                  <a:srgbClr val="92D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комбинированного вида </a:t>
            </a:r>
            <a:r>
              <a:rPr lang="ru-RU" sz="2400" b="1" dirty="0" smtClean="0">
                <a:ln w="1905"/>
                <a:solidFill>
                  <a:srgbClr val="92D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» </a:t>
            </a:r>
            <a:endParaRPr lang="ru-RU" sz="2400" b="1" dirty="0" smtClean="0">
              <a:ln w="1905"/>
              <a:solidFill>
                <a:srgbClr val="92D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400" b="1" dirty="0" smtClean="0">
                <a:ln w="1905"/>
                <a:solidFill>
                  <a:srgbClr val="92D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Приволжского района г.Казани </a:t>
            </a:r>
            <a:r>
              <a:rPr lang="ru-RU" sz="24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endParaRPr lang="ru-RU" sz="2400" b="1" dirty="0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4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информация для родителей </a:t>
            </a:r>
          </a:p>
          <a:p>
            <a:pPr algn="ctr">
              <a:defRPr/>
            </a:pPr>
            <a:r>
              <a:rPr lang="ru-RU" sz="24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(законных представителей) </a:t>
            </a:r>
          </a:p>
          <a:p>
            <a:pPr algn="ctr">
              <a:defRPr/>
            </a:pPr>
            <a:r>
              <a:rPr lang="ru-RU" sz="24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воспитанников </a:t>
            </a:r>
            <a:endParaRPr lang="ru-RU" sz="2400" dirty="0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3010">
    <p:dissolve/>
    <p:sndAc>
      <p:stSnd>
        <p:snd r:embed="rId3" name="chimes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71472" y="0"/>
            <a:ext cx="83582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Модель образовательного процесса </a:t>
            </a:r>
          </a:p>
          <a:p>
            <a:pPr algn="ctr"/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МАДОУ </a:t>
            </a: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43</a:t>
            </a:r>
            <a:endParaRPr lang="ru-RU" sz="28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Шестиугольник 4"/>
          <p:cNvSpPr/>
          <p:nvPr/>
        </p:nvSpPr>
        <p:spPr>
          <a:xfrm>
            <a:off x="1928794" y="1000108"/>
            <a:ext cx="5357850" cy="2000264"/>
          </a:xfrm>
          <a:prstGeom prst="hexagon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Образовательный процесс</a:t>
            </a: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5984" y="1412776"/>
            <a:ext cx="492922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 smtClean="0">
                <a:solidFill>
                  <a:srgbClr val="800000"/>
                </a:solidFill>
              </a:rPr>
              <a:t>Цель</a:t>
            </a:r>
            <a:r>
              <a:rPr lang="ru-RU" sz="1400" dirty="0" smtClean="0"/>
              <a:t>: </a:t>
            </a:r>
            <a:r>
              <a:rPr lang="ru-RU" sz="1400" dirty="0" smtClean="0">
                <a:solidFill>
                  <a:srgbClr val="7030A0"/>
                </a:solidFill>
              </a:rPr>
              <a:t>Обеспечить развитие личности детей дошкольного возраста в различных видах деятельности с учетом их возрастных, индивидуальных, психологических и физиологических особенностей по направлениям. (образовательные области)</a:t>
            </a:r>
            <a:endParaRPr lang="ru-RU" sz="1400" dirty="0">
              <a:solidFill>
                <a:srgbClr val="7030A0"/>
              </a:solidFill>
            </a:endParaRPr>
          </a:p>
        </p:txBody>
      </p:sp>
      <p:sp>
        <p:nvSpPr>
          <p:cNvPr id="13" name="Шестиугольник 12"/>
          <p:cNvSpPr/>
          <p:nvPr/>
        </p:nvSpPr>
        <p:spPr>
          <a:xfrm>
            <a:off x="251520" y="4786322"/>
            <a:ext cx="2286016" cy="1357322"/>
          </a:xfrm>
          <a:prstGeom prst="hexagon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800000"/>
                </a:solidFill>
              </a:rPr>
              <a:t>Социально-коммуникативное развитие</a:t>
            </a:r>
            <a:endParaRPr lang="ru-RU" sz="1400" dirty="0">
              <a:solidFill>
                <a:srgbClr val="800000"/>
              </a:solidFill>
            </a:endParaRPr>
          </a:p>
        </p:txBody>
      </p:sp>
      <p:sp>
        <p:nvSpPr>
          <p:cNvPr id="14" name="Шестиугольник 13"/>
          <p:cNvSpPr/>
          <p:nvPr/>
        </p:nvSpPr>
        <p:spPr>
          <a:xfrm>
            <a:off x="2143108" y="3500438"/>
            <a:ext cx="2000264" cy="1285884"/>
          </a:xfrm>
          <a:prstGeom prst="hexagon">
            <a:avLst/>
          </a:prstGeom>
          <a:solidFill>
            <a:srgbClr val="B864B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800000"/>
                </a:solidFill>
              </a:rPr>
              <a:t>Познавательное развитие</a:t>
            </a:r>
            <a:endParaRPr lang="ru-RU" sz="1400" dirty="0">
              <a:solidFill>
                <a:srgbClr val="800000"/>
              </a:solidFill>
            </a:endParaRPr>
          </a:p>
        </p:txBody>
      </p:sp>
      <p:sp>
        <p:nvSpPr>
          <p:cNvPr id="17" name="Шестиугольник 16"/>
          <p:cNvSpPr/>
          <p:nvPr/>
        </p:nvSpPr>
        <p:spPr>
          <a:xfrm>
            <a:off x="5072066" y="3500438"/>
            <a:ext cx="2000264" cy="1357322"/>
          </a:xfrm>
          <a:prstGeom prst="hexagon">
            <a:avLst/>
          </a:prstGeom>
          <a:solidFill>
            <a:srgbClr val="52CC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800000"/>
                </a:solidFill>
              </a:rPr>
              <a:t>Физическое развитие</a:t>
            </a:r>
            <a:endParaRPr lang="ru-RU" sz="1400" dirty="0">
              <a:solidFill>
                <a:srgbClr val="800000"/>
              </a:solidFill>
            </a:endParaRPr>
          </a:p>
        </p:txBody>
      </p:sp>
      <p:sp>
        <p:nvSpPr>
          <p:cNvPr id="15" name="Шестиугольник 14"/>
          <p:cNvSpPr/>
          <p:nvPr/>
        </p:nvSpPr>
        <p:spPr>
          <a:xfrm>
            <a:off x="3714744" y="3071810"/>
            <a:ext cx="1928826" cy="1285884"/>
          </a:xfrm>
          <a:prstGeom prst="hexagon">
            <a:avLst/>
          </a:prstGeom>
          <a:solidFill>
            <a:srgbClr val="C1C955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800000"/>
                </a:solidFill>
              </a:rPr>
              <a:t>Речевое развитие</a:t>
            </a:r>
            <a:endParaRPr lang="ru-RU" sz="1600" dirty="0">
              <a:solidFill>
                <a:srgbClr val="800000"/>
              </a:solidFill>
            </a:endParaRPr>
          </a:p>
        </p:txBody>
      </p:sp>
      <p:sp>
        <p:nvSpPr>
          <p:cNvPr id="18" name="Шестиугольник 17"/>
          <p:cNvSpPr/>
          <p:nvPr/>
        </p:nvSpPr>
        <p:spPr>
          <a:xfrm>
            <a:off x="6329378" y="4912519"/>
            <a:ext cx="2357422" cy="1357322"/>
          </a:xfrm>
          <a:prstGeom prst="hexagon">
            <a:avLst/>
          </a:prstGeom>
          <a:solidFill>
            <a:srgbClr val="FEB0F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800000"/>
                </a:solidFill>
              </a:rPr>
              <a:t>Художественно-эстетическое развитие</a:t>
            </a:r>
            <a:endParaRPr lang="ru-RU" sz="1600" dirty="0">
              <a:solidFill>
                <a:srgbClr val="80000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7" grpId="0" animBg="1"/>
      <p:bldP spid="15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339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Образовательные области:</a:t>
            </a:r>
            <a:endParaRPr lang="ru-RU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68760"/>
            <a:ext cx="8462744" cy="4732008"/>
          </a:xfrm>
        </p:spPr>
        <p:txBody>
          <a:bodyPr>
            <a:noAutofit/>
          </a:bodyPr>
          <a:lstStyle/>
          <a:p>
            <a:pPr algn="just"/>
            <a:r>
              <a:rPr lang="ru-RU" sz="1600" b="1" i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Социально-коммуникативное развитие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направлено на усвоение норм и ценностей, принятых в обществе, включая моральные и нравственные ценности; развитие общения и взаимодействия ребенка со взрослыми и сверстниками; становление самостоятельности, целенаправленности и саморегуляции собственных действий; развитие социального и эмоционального интеллекта, эмоциональной отзывчивости, сопереживания, формирование готовности к совместной деятельности со сверстниками, формирование уважительного отношения и чувства принадлежности к своей семье и к сообществу детей и взрослых в организации; формирование позитивных установок к различным видам труда и творчества; формирование основ безопасного поведения в быту, социуме, природе.</a:t>
            </a:r>
          </a:p>
          <a:p>
            <a:pPr algn="just"/>
            <a:r>
              <a:rPr lang="ru-RU" sz="1800" b="1" i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Познавательное развитие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предполагает развитие интересов детей, любознательности и познавательной мотивации; формирование познавательных действий, становление сознания; развитие воображения и творческой активности; 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 о малой родине и Отечестве, представлений о социокультурных ценностях нашего народа, об отечественных традициях и праздниках, о планете Земля как общем доме людей, об особенностях ее природы, многообразии стран и народов мира.</a:t>
            </a:r>
          </a:p>
          <a:p>
            <a:endParaRPr lang="ru-RU" sz="1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143000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Образовательные области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52"/>
            <a:ext cx="8229600" cy="5038748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6400" b="1" i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Речевое развитие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включает владение речью как средством общения и культуры; обогащение активного словаря; развитие связной, грамматически правильной диалогической и монологической речи; развитие речевого творчества; развитие звуковой и интонационной культуры речи, фонематического слуха; знакомство с книжной культурой, детской литературой, понимание на слух текстов различных жанров детской литературы; формирование звуковой аналитико-синтетической активности как предпосылки обучения грамоте.</a:t>
            </a:r>
          </a:p>
          <a:p>
            <a:pPr algn="just"/>
            <a:r>
              <a:rPr lang="ru-RU" sz="6400" b="1" i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Художественно-эстетическое развитие</a:t>
            </a:r>
            <a:r>
              <a:rPr lang="ru-RU" sz="6400" b="1" i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предполагает развитие предпосылок ценностно-смыслового восприятия и понимания произведений искусства (словесного, музыкального, изобразительного), мира природы; становление эстетического отношения к окружающему миру; формирование элементарных представлений о видах искусства; восприятие музыки, художественной литературы, фольклора; стимулирование сопереживания персонажам художественных произведений; реализацию самостоятельной творческой деятельности детей (изобразительной, конструктивно-модельной, музыкальной и др.).</a:t>
            </a:r>
          </a:p>
          <a:p>
            <a:pPr algn="just"/>
            <a:r>
              <a:rPr lang="ru-RU" sz="6400" b="1" i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Физическое развитие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включает приобретение опыта в следующих видах деятельности детей: двигательной, в том числе связанной с выполнением упражнений, направленных на развитие таких физических качеств, как координация и гибкость; способствующих правильному формированию опорно-двигательной системы организма, развитию равновесия, координации движения, крупной и мелкой моторики обеих рук, а также с правильным, не наносящем ущерба организму, выполнением основных движений (ходьба, бег, мягкие прыжки, повороты в обе стороны), формирование начальных представлений о некоторых видах спорта, овладение подвижными играми с правилами; становление целенаправленности и </a:t>
            </a:r>
            <a:r>
              <a:rPr lang="ru-RU" sz="6400" dirty="0" err="1" smtClean="0">
                <a:latin typeface="Times New Roman" pitchFamily="18" charset="0"/>
                <a:cs typeface="Times New Roman" pitchFamily="18" charset="0"/>
              </a:rPr>
              <a:t>саморегуляции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 в двигательной сфере; становление ценностей здорового образа жизни, овладение его элементарными нормами и правилами (в питании, двигательном режиме, закаливании, при формировании полезных привычек и др.).</a:t>
            </a:r>
          </a:p>
          <a:p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2400" dirty="0" smtClean="0"/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57194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Условия реализации программы:</a:t>
            </a:r>
            <a:endParaRPr lang="ru-RU" sz="28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half" idx="1"/>
          </p:nvPr>
        </p:nvSpPr>
        <p:spPr>
          <a:xfrm>
            <a:off x="323528" y="908720"/>
            <a:ext cx="2664296" cy="2808312"/>
          </a:xfrm>
          <a:prstGeom prst="roundRect">
            <a:avLst/>
          </a:prstGeom>
          <a:solidFill>
            <a:srgbClr val="CABDD3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b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>
            <a:normAutofit lnSpcReduction="10000"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3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Материально-технические</a:t>
            </a:r>
            <a:endParaRPr lang="ru-RU" altLang="ru-RU" sz="13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Соответствуют санитарным нормам, правилам пожарной безопасности, возрастным и индивидуальным особенностям детей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Каждая группа имеет пространственную среду, оборудование, учебные комплекты  в соответствии с возрастом детей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2"/>
          </p:nvPr>
        </p:nvSpPr>
        <p:spPr>
          <a:xfrm>
            <a:off x="5940152" y="908720"/>
            <a:ext cx="2808312" cy="2880320"/>
          </a:xfrm>
          <a:prstGeom prst="roundRect">
            <a:avLst>
              <a:gd name="adj" fmla="val 8802"/>
            </a:avLst>
          </a:prstGeom>
          <a:solidFill>
            <a:srgbClr val="CABDD3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b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>
            <a:normAutofit lnSpcReduction="10000"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3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altLang="ru-RU" sz="13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Финансовые</a:t>
            </a:r>
            <a:r>
              <a:rPr lang="ru-RU" altLang="ru-RU" sz="13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altLang="ru-RU" sz="13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Обеспечивают возможность   выполнения требований Стандарта.</a:t>
            </a:r>
          </a:p>
          <a:p>
            <a:pPr marL="0" lvl="0" indent="0" algn="just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Гарантия бесплатного</a:t>
            </a:r>
          </a:p>
          <a:p>
            <a:pPr marL="342900" lvl="0" indent="-34290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 </a:t>
            </a:r>
            <a:r>
              <a:rPr lang="ru-RU" altLang="ru-RU" sz="1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за счет средств бюджетов бюджетной системы </a:t>
            </a:r>
            <a:r>
              <a:rPr lang="ru-RU" altLang="ru-RU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РФ </a:t>
            </a:r>
            <a:r>
              <a:rPr lang="ru-RU" altLang="ru-RU" sz="1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муниципальных </a:t>
            </a:r>
            <a:r>
              <a:rPr lang="ru-RU" altLang="ru-RU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организациях. </a:t>
            </a:r>
            <a:endParaRPr lang="ru-RU" altLang="ru-RU" sz="1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95536" y="3789040"/>
            <a:ext cx="2592288" cy="2736304"/>
          </a:xfrm>
          <a:prstGeom prst="roundRect">
            <a:avLst/>
          </a:prstGeom>
          <a:solidFill>
            <a:srgbClr val="CABDD3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b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solidFill>
                  <a:schemeClr val="accent6">
                    <a:lumMod val="50000"/>
                  </a:schemeClr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ru-RU" altLang="ru-RU" sz="1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Развивающая предметно-пространственная среда: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Обеспечивает </a:t>
            </a:r>
            <a:r>
              <a:rPr lang="ru-RU" alt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возможность общения и совместной деятельности детей и взрослых, двигательной активности, возможности для уединения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Соответствует </a:t>
            </a:r>
            <a:r>
              <a:rPr lang="ru-RU" alt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возрастным возможностям детей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Предполагает </a:t>
            </a:r>
            <a:r>
              <a:rPr lang="ru-RU" alt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возможность изменений от образовательной ситуации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Доступность</a:t>
            </a:r>
            <a:r>
              <a:rPr lang="ru-RU" alt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безопасность 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203848" y="908720"/>
            <a:ext cx="2592288" cy="5616624"/>
          </a:xfrm>
          <a:prstGeom prst="roundRect">
            <a:avLst/>
          </a:prstGeom>
          <a:solidFill>
            <a:srgbClr val="CABDD3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b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Психолого – педагогические: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- </a:t>
            </a:r>
            <a:r>
              <a:rPr lang="ru-RU" altLang="ru-RU" sz="1300" dirty="0" smtClean="0">
                <a:solidFill>
                  <a:schemeClr val="tx1"/>
                </a:solidFill>
                <a:latin typeface="Times New Roman" pitchFamily="18" charset="0"/>
              </a:rPr>
              <a:t>Уважение </a:t>
            </a:r>
            <a:r>
              <a:rPr lang="ru-RU" altLang="ru-RU" sz="1300" dirty="0">
                <a:solidFill>
                  <a:schemeClr val="tx1"/>
                </a:solidFill>
                <a:latin typeface="Times New Roman" pitchFamily="18" charset="0"/>
              </a:rPr>
              <a:t>к человеческому достоинству детей, формирование и поддержка их положительной самооценки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 smtClean="0">
                <a:solidFill>
                  <a:schemeClr val="tx1"/>
                </a:solidFill>
                <a:latin typeface="Times New Roman" pitchFamily="18" charset="0"/>
              </a:rPr>
              <a:t> Использование </a:t>
            </a:r>
            <a:r>
              <a:rPr lang="ru-RU" altLang="ru-RU" sz="1300" dirty="0">
                <a:solidFill>
                  <a:schemeClr val="tx1"/>
                </a:solidFill>
                <a:latin typeface="Times New Roman" pitchFamily="18" charset="0"/>
              </a:rPr>
              <a:t>форм и методов работы, соответствующих возрасту, </a:t>
            </a:r>
            <a:r>
              <a:rPr lang="ru-RU" altLang="ru-RU" sz="1300" dirty="0" smtClean="0">
                <a:solidFill>
                  <a:schemeClr val="tx1"/>
                </a:solidFill>
                <a:latin typeface="Times New Roman" pitchFamily="18" charset="0"/>
              </a:rPr>
              <a:t>индивидуальным особенностям</a:t>
            </a:r>
            <a:endParaRPr lang="ru-RU" altLang="ru-RU" sz="1300" dirty="0">
              <a:solidFill>
                <a:schemeClr val="tx1"/>
              </a:solidFill>
              <a:latin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 smtClean="0">
                <a:solidFill>
                  <a:schemeClr val="tx1"/>
                </a:solidFill>
                <a:latin typeface="Times New Roman" pitchFamily="18" charset="0"/>
              </a:rPr>
              <a:t>Построение </a:t>
            </a:r>
            <a:r>
              <a:rPr lang="ru-RU" altLang="ru-RU" sz="1300" dirty="0">
                <a:solidFill>
                  <a:schemeClr val="tx1"/>
                </a:solidFill>
                <a:latin typeface="Times New Roman" pitchFamily="18" charset="0"/>
              </a:rPr>
              <a:t>образовательной деятельности на основе взаимодействия взрослых с детьми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>
                <a:solidFill>
                  <a:schemeClr val="tx1"/>
                </a:solidFill>
                <a:latin typeface="Times New Roman" pitchFamily="18" charset="0"/>
              </a:rPr>
              <a:t>Поддержка доброжелательного отношения детей к друг другу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>
                <a:solidFill>
                  <a:schemeClr val="tx1"/>
                </a:solidFill>
                <a:latin typeface="Times New Roman" pitchFamily="18" charset="0"/>
              </a:rPr>
              <a:t>Возможность выбора детьми видов деятельности, общения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>
                <a:solidFill>
                  <a:schemeClr val="tx1"/>
                </a:solidFill>
                <a:latin typeface="Times New Roman" pitchFamily="18" charset="0"/>
              </a:rPr>
              <a:t>Защита детей от всех форм физического и психического насилия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>
                <a:solidFill>
                  <a:schemeClr val="tx1"/>
                </a:solidFill>
                <a:latin typeface="Times New Roman" pitchFamily="18" charset="0"/>
              </a:rPr>
              <a:t>Поддержка родителей в воспитании детей, вовлечение семей в образовательную деятельность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868144" y="3861048"/>
            <a:ext cx="2880320" cy="2664296"/>
          </a:xfrm>
          <a:prstGeom prst="roundRect">
            <a:avLst/>
          </a:prstGeom>
          <a:solidFill>
            <a:srgbClr val="CABDD3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b">
              <a:rot lat="0" lon="0" rev="0"/>
            </a:lightRig>
          </a:scene3d>
          <a:sp3d contourW="44450" prstMaterial="matte">
            <a:bevelT w="63500" h="63500" prst="relaxedInset"/>
            <a:contourClr>
              <a:srgbClr val="FFFFFF"/>
            </a:contourClr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Кадровые: </a:t>
            </a:r>
            <a:endParaRPr lang="ru-RU" altLang="ru-RU" sz="13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dirty="0" smtClean="0">
                <a:solidFill>
                  <a:schemeClr val="tx1"/>
                </a:solidFill>
                <a:latin typeface="Times New Roman" pitchFamily="18" charset="0"/>
              </a:rPr>
              <a:t>Педагоги первой</a:t>
            </a:r>
            <a:r>
              <a:rPr lang="ru-RU" altLang="ru-RU" sz="1300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ru-RU" altLang="ru-RU" sz="1300" dirty="0" smtClean="0">
                <a:solidFill>
                  <a:schemeClr val="tx1"/>
                </a:solidFill>
                <a:latin typeface="Times New Roman" pitchFamily="18" charset="0"/>
              </a:rPr>
              <a:t>и высшей квалификационной </a:t>
            </a:r>
            <a:r>
              <a:rPr lang="ru-RU" altLang="ru-RU" sz="1300" dirty="0">
                <a:solidFill>
                  <a:schemeClr val="tx1"/>
                </a:solidFill>
                <a:latin typeface="Times New Roman" pitchFamily="18" charset="0"/>
              </a:rPr>
              <a:t>категории</a:t>
            </a:r>
            <a:r>
              <a:rPr lang="ru-RU" altLang="ru-RU" sz="1300" dirty="0" smtClean="0">
                <a:solidFill>
                  <a:schemeClr val="tx1"/>
                </a:solidFill>
                <a:latin typeface="Times New Roman" pitchFamily="18" charset="0"/>
              </a:rPr>
              <a:t> составляют 54%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 smtClean="0">
                <a:solidFill>
                  <a:schemeClr val="tx1"/>
                </a:solidFill>
                <a:latin typeface="Times New Roman" pitchFamily="18" charset="0"/>
              </a:rPr>
              <a:t>Наличие специалистов:</a:t>
            </a:r>
            <a:endParaRPr lang="ru-RU" altLang="ru-RU" sz="1300" b="1" dirty="0">
              <a:solidFill>
                <a:schemeClr val="tx1"/>
              </a:solidFill>
              <a:latin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 smtClean="0">
                <a:solidFill>
                  <a:schemeClr val="tx1"/>
                </a:solidFill>
                <a:latin typeface="Times New Roman" pitchFamily="18" charset="0"/>
              </a:rPr>
              <a:t>воспитатель по обучению татарскому языку </a:t>
            </a:r>
            <a:endParaRPr lang="ru-RU" altLang="ru-RU" sz="1300" dirty="0">
              <a:solidFill>
                <a:schemeClr val="tx1"/>
              </a:solidFill>
              <a:latin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 smtClean="0">
                <a:solidFill>
                  <a:schemeClr val="tx1"/>
                </a:solidFill>
                <a:latin typeface="Times New Roman" pitchFamily="18" charset="0"/>
              </a:rPr>
              <a:t>музыкальные руководители</a:t>
            </a:r>
            <a:endParaRPr lang="ru-RU" altLang="ru-RU" sz="1300" dirty="0">
              <a:solidFill>
                <a:schemeClr val="tx1"/>
              </a:solidFill>
              <a:latin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ru-RU" altLang="ru-RU" sz="1300" dirty="0" smtClean="0">
                <a:solidFill>
                  <a:schemeClr val="tx1"/>
                </a:solidFill>
                <a:latin typeface="Times New Roman" pitchFamily="18" charset="0"/>
              </a:rPr>
              <a:t>педагог-психолог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 smtClean="0">
                <a:solidFill>
                  <a:schemeClr val="tx1"/>
                </a:solidFill>
                <a:latin typeface="Times New Roman" pitchFamily="18" charset="0"/>
              </a:rPr>
              <a:t>Учителя-логопеды </a:t>
            </a:r>
            <a:endParaRPr lang="ru-RU" altLang="ru-RU" sz="1300" dirty="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785786" y="357166"/>
            <a:ext cx="7715304" cy="954107"/>
          </a:xfrm>
          <a:prstGeom prst="rect">
            <a:avLst/>
          </a:prstGeom>
          <a:noFill/>
          <a:ln>
            <a:solidFill>
              <a:srgbClr val="B864BA"/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Целевые ориентиры на этапе завершения дошкольного образования</a:t>
            </a:r>
            <a:endParaRPr lang="ru-RU" sz="2800" b="1" cap="none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85786" y="1643050"/>
            <a:ext cx="76438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Модель выпускника МАДОУ </a:t>
            </a: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43</a:t>
            </a:r>
            <a:endParaRPr lang="ru-RU" sz="28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85786" y="2214554"/>
            <a:ext cx="771530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Владеет основными культурными способами деятельности;</a:t>
            </a: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Проявляет инициативу и самостоятельность;</a:t>
            </a: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Положительно относится к миру, к людям,  самому себе, участвует в совместных играх, способен договариваться;</a:t>
            </a: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Адекватно проявляет свои чувства;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Владеет разными формами и видами игр;</a:t>
            </a: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Хорошо владеет устной речью, может выражать свои мысли и желания;</a:t>
            </a: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Развита мелкая моторика;</a:t>
            </a: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Способен к волевым усилиям , может следовать социальным нормам поведения в различных видах деятельности;</a:t>
            </a: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Соблюдает правила безопасного поведения и личной гигиены;</a:t>
            </a: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Проявляет любознательность, интересуется причинно-следственными связями, склонен наблюдать , экспериментировать;</a:t>
            </a: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Обладает начальными знаниями о себе, природном и социальном мире, в котором живет.</a:t>
            </a: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4312"/>
          </a:xfrm>
        </p:spPr>
        <p:txBody>
          <a:bodyPr>
            <a:noAutofit/>
          </a:bodyPr>
          <a:lstStyle/>
          <a:p>
            <a:pPr algn="ctr"/>
            <a:r>
              <a:rPr lang="ru-RU" alt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каких видах детской деятельности реализуется содержание образовательной программы?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sz="2400" dirty="0"/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1158888935"/>
              </p:ext>
            </p:extLst>
          </p:nvPr>
        </p:nvGraphicFramePr>
        <p:xfrm>
          <a:off x="179512" y="836712"/>
          <a:ext cx="8784976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467544" y="5445224"/>
            <a:ext cx="84249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/>
            <a:r>
              <a:rPr lang="ru-RU" alt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Адекватными возрасту формами работы с детьми также являются: экспериментирование, проектирование, коллекционирование, беседы, наблюдения, решение проблемных ситуаций и др. Содержание Программы в полном объёме может быть реализовано в совместной деятельности педагогов и детей, а также через организацию самостоятельной деятельности детей.</a:t>
            </a:r>
            <a:endParaRPr lang="ru-RU" alt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23528" y="260648"/>
            <a:ext cx="8352927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altLang="ru-RU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Традиционные и инновационные формы и методы работы с семьей:</a:t>
            </a:r>
            <a:endParaRPr lang="ru-RU" altLang="ru-RU" sz="2800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27584" y="2204865"/>
            <a:ext cx="77768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14282" y="1357298"/>
            <a:ext cx="2087563" cy="576263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НАГЛЯДНО-ИНФОРМАЦИОННЫЕ 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28600" y="2057400"/>
            <a:ext cx="2209800" cy="4195763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 детского сада;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Анкетирование;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стенды в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 группах;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Выставки детских работ, продуктов совместной деятельности;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Книжка-памятка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родителей вновь поступающих детей.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461418" y="1354137"/>
            <a:ext cx="2087563" cy="57626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ИНФОРМАЦИОННО-АНАЛИТИЧЕСКИЕ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648200" y="1447800"/>
            <a:ext cx="2087563" cy="576263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tx1"/>
                </a:solidFill>
                <a:latin typeface="Bookman Old Style" pitchFamily="18" charset="0"/>
              </a:rPr>
              <a:t>ПОЗНАВАТЕЛЬНЫЕ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 </a:t>
            </a:r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858000" y="1447800"/>
            <a:ext cx="2087563" cy="57626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ДОСУГОВЫЕ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514600" y="2057400"/>
            <a:ext cx="1981200" cy="35052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Анкетирование;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опросов;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Беседы.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572000" y="2057400"/>
            <a:ext cx="2286000" cy="43434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Встречи</a:t>
            </a: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 в семейном клубе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Родительские собрания; 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Индивидуальные консультации; 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Мастер-классы родители - детям; 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Открытые образовательные мероприятия; 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Совместные проекты, акции 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Совместные мероприятия с социальными партнерами (экскурсии, совместные мастер-классы)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ru-RU" sz="1400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934200" y="2057400"/>
            <a:ext cx="2057400" cy="335756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Праздники;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Совместные                  досуги и развлечения;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Акции;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Участие родителей в  конкурсах, выставках; проектах.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Экскурсии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solidFill>
                <a:schemeClr val="tx1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 advTm="3010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-857288" y="2214554"/>
            <a:ext cx="10975460" cy="1754326"/>
          </a:xfrm>
          <a:prstGeom prst="rect">
            <a:avLst/>
          </a:prstGeom>
          <a:noFill/>
          <a:effectLst/>
          <a:scene3d>
            <a:camera prst="isometricOffAxis1Right"/>
            <a:lightRig rig="threePt" dir="t"/>
          </a:scene3d>
          <a:sp3d>
            <a:bevelT prst="angle"/>
          </a:sp3d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chemeClr val="accent1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</a:t>
            </a:r>
          </a:p>
          <a:p>
            <a:pPr algn="ctr"/>
            <a:r>
              <a:rPr lang="ru-RU" sz="5400" b="1" cap="all" spc="0" dirty="0" smtClean="0">
                <a:ln/>
                <a:solidFill>
                  <a:schemeClr val="accent1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за внимание!</a:t>
            </a:r>
            <a:endParaRPr lang="ru-RU" sz="5400" b="1" cap="all" spc="0" dirty="0">
              <a:ln/>
              <a:solidFill>
                <a:schemeClr val="accent1">
                  <a:lumMod val="75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</p:spPr>
        <p:txBody>
          <a:bodyPr/>
          <a:lstStyle/>
          <a:p>
            <a:pPr algn="ctr"/>
            <a:r>
              <a:rPr lang="ru-RU" alt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Характеристика ДОУ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500174"/>
            <a:ext cx="6900882" cy="3065156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ru-RU" sz="72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Муниципального автономного дошкольного образовательного учреждения «Детский сад </a:t>
            </a:r>
            <a:r>
              <a:rPr lang="ru-RU" sz="72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ru-RU" sz="72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43</a:t>
            </a:r>
            <a:r>
              <a:rPr lang="ru-RU" sz="72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комбинированного </a:t>
            </a:r>
            <a:r>
              <a:rPr lang="ru-RU" sz="72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вида» </a:t>
            </a:r>
            <a:endParaRPr lang="ru-RU" sz="7200" b="1" dirty="0" smtClean="0">
              <a:ln w="1905"/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72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Приволжского района г.Казани </a:t>
            </a:r>
            <a:r>
              <a:rPr lang="ru-RU" sz="7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None/>
            </a:pPr>
            <a:r>
              <a:rPr lang="ru-RU" altLang="ru-RU" sz="7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7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7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Образовательная деятельность осуществляется по адресу:</a:t>
            </a:r>
          </a:p>
          <a:p>
            <a:endParaRPr lang="ru-RU" altLang="ru-RU" sz="72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altLang="ru-RU" sz="7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1. </a:t>
            </a:r>
            <a:r>
              <a:rPr lang="ru-RU" altLang="ru-RU" sz="7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420139 </a:t>
            </a:r>
            <a:r>
              <a:rPr lang="ru-RU" altLang="ru-RU" sz="7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г. Казань, улица </a:t>
            </a:r>
            <a:r>
              <a:rPr lang="ru-RU" altLang="ru-RU" sz="7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Р. </a:t>
            </a:r>
            <a:r>
              <a:rPr lang="ru-RU" altLang="ru-RU" sz="7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Зорьге</a:t>
            </a:r>
            <a:r>
              <a:rPr lang="ru-RU" altLang="ru-RU" sz="7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ru-RU" altLang="ru-RU" sz="7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дом </a:t>
            </a:r>
            <a:r>
              <a:rPr lang="ru-RU" altLang="ru-RU" sz="7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76а</a:t>
            </a:r>
            <a:r>
              <a:rPr lang="ru-RU" altLang="ru-RU" sz="7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7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7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Телефон: </a:t>
            </a:r>
            <a:r>
              <a:rPr lang="ru-RU" sz="7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(843) </a:t>
            </a:r>
            <a:r>
              <a:rPr lang="ru-RU" sz="7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268-50-46</a:t>
            </a:r>
            <a:endParaRPr lang="ru-RU" sz="72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altLang="ru-RU" sz="7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</a:t>
            </a:r>
            <a:r>
              <a:rPr lang="ru-RU" altLang="ru-RU" sz="7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268-50-66</a:t>
            </a:r>
            <a:r>
              <a:rPr lang="ru-RU" altLang="ru-RU" sz="7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7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72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altLang="ru-RU" sz="7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altLang="ru-RU" sz="7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altLang="ru-RU" sz="7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Email</a:t>
            </a:r>
            <a:r>
              <a:rPr lang="ru-RU" altLang="ru-RU" sz="7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  </a:t>
            </a:r>
            <a:r>
              <a:rPr lang="en-US" sz="7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madou</a:t>
            </a:r>
            <a:r>
              <a:rPr lang="ru-RU" sz="7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43</a:t>
            </a:r>
            <a:r>
              <a:rPr lang="en-US" sz="7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@mail.ru</a:t>
            </a:r>
            <a:r>
              <a:rPr lang="ru-RU" altLang="ru-RU" sz="7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                                                          </a:t>
            </a:r>
          </a:p>
          <a:p>
            <a:pPr algn="ctr">
              <a:buNone/>
            </a:pPr>
            <a:r>
              <a:rPr lang="ru-RU" altLang="ru-RU" sz="7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Режим работы учреждения: с </a:t>
            </a:r>
            <a:r>
              <a:rPr lang="ru-RU" altLang="ru-RU" sz="7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en-US" altLang="ru-RU" sz="7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ru-RU" altLang="ru-RU" sz="7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altLang="ru-RU" sz="7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18.30</a:t>
            </a:r>
            <a:endParaRPr lang="ru-RU" altLang="ru-RU" sz="72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1206624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Муниципального автономного дошкольного образовательного учреждения «Детский сад </a:t>
            </a:r>
            <a:r>
              <a:rPr lang="ru-RU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ru-RU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43</a:t>
            </a:r>
            <a:r>
              <a:rPr lang="ru-RU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комбинированного вида </a:t>
            </a:r>
            <a:r>
              <a:rPr lang="ru-RU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Приволжского района г.Казани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060848"/>
            <a:ext cx="8229600" cy="4040064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Образовательная программа 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МАДОУ 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43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является 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основным  нормативным документом, регламентирующим содержание и организацию образовательной деятельности  нашего учреждения</a:t>
            </a:r>
          </a:p>
          <a:p>
            <a:pPr algn="just">
              <a:buFont typeface="Wingdings" pitchFamily="2" charset="2"/>
              <a:buChar char="v"/>
            </a:pPr>
            <a:r>
              <a:rPr lang="ru-RU" alt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Часть образовательной программы дошкольного образования, формируемая участниками образовательного процесса, представлена рядом программ, технологий и методик, позволяющих выполнять цели и задачи по воспитательно-образовательной деятельности учреждения в свете федерального государственного образовательного стандарта дошкольного образования</a:t>
            </a:r>
          </a:p>
          <a:p>
            <a:pPr algn="just">
              <a:buFont typeface="Wingdings" pitchFamily="2" charset="2"/>
              <a:buChar char="v"/>
            </a:pPr>
            <a:r>
              <a:rPr lang="ru-RU" alt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Региональный компонент образовательной деятельности с детьми дошкольного возраста представлен  программой </a:t>
            </a:r>
            <a:r>
              <a:rPr lang="tt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“Обучение русскоязычных детей татарскому языку в детском саду”, Зарипова З.М., Исаева Р.С., Кидрячева Р.Г., “Обучение детей родному татарскому языку”, Хазратовой Ф.В.</a:t>
            </a:r>
            <a:endParaRPr lang="ru-RU" sz="18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Образовательная программа состоит: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8454315"/>
              </p:ext>
            </p:extLst>
          </p:nvPr>
        </p:nvGraphicFramePr>
        <p:xfrm>
          <a:off x="214282" y="1928802"/>
          <a:ext cx="4330824" cy="30153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6498907" y="3371893"/>
            <a:ext cx="2088232" cy="3096344"/>
          </a:xfrm>
          <a:prstGeom prst="roundRect">
            <a:avLst/>
          </a:prstGeom>
          <a:solidFill>
            <a:srgbClr val="FEB0FA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Вариативная часть,</a:t>
            </a:r>
          </a:p>
          <a:p>
            <a:pPr algn="ctr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формируемая</a:t>
            </a:r>
          </a:p>
          <a:p>
            <a:pPr algn="ctr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участниками</a:t>
            </a:r>
          </a:p>
          <a:p>
            <a:pPr algn="ctr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образовательного </a:t>
            </a:r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процесса</a:t>
            </a:r>
            <a:endParaRPr lang="en-US" sz="11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 rot="10800000">
            <a:off x="4067943" y="3645023"/>
            <a:ext cx="2425065" cy="2926501"/>
            <a:chOff x="1615570" y="2586085"/>
            <a:chExt cx="2425065" cy="2926501"/>
          </a:xfrm>
        </p:grpSpPr>
        <p:sp>
          <p:nvSpPr>
            <p:cNvPr id="8" name="Стрелка вправо 7"/>
            <p:cNvSpPr/>
            <p:nvPr/>
          </p:nvSpPr>
          <p:spPr>
            <a:xfrm>
              <a:off x="1615570" y="2586085"/>
              <a:ext cx="2425065" cy="2926501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52CCC0">
                <a:alpha val="90000"/>
              </a:srgbClr>
            </a:solidFill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Стрелка вправо 4"/>
            <p:cNvSpPr/>
            <p:nvPr/>
          </p:nvSpPr>
          <p:spPr>
            <a:xfrm>
              <a:off x="1616709" y="2879889"/>
              <a:ext cx="1543651" cy="17628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1590" tIns="21590" rIns="21590" bIns="21590" numCol="1" spcCol="1270" anchor="t" anchorCtr="0">
              <a:noAutofit/>
            </a:bodyPr>
            <a:lstStyle/>
            <a:p>
              <a:pPr marL="285750" lvl="1" indent="-285750" algn="l" defTabSz="1511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ru-RU" sz="3400" kern="1200" dirty="0"/>
            </a:p>
            <a:p>
              <a:pPr marL="285750" lvl="1" indent="-285750" algn="l" defTabSz="1511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ru-RU" sz="3400" kern="1200" dirty="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5076056" y="5013176"/>
            <a:ext cx="12961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40%●</a:t>
            </a:r>
          </a:p>
          <a:p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332384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Какова цель реализации образовательной </a:t>
            </a: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  <a:endParaRPr lang="ru-RU" sz="36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528160"/>
          </a:xfrm>
        </p:spPr>
        <p:txBody>
          <a:bodyPr>
            <a:normAutofit/>
          </a:bodyPr>
          <a:lstStyle/>
          <a:p>
            <a:pPr algn="just" fontAlgn="base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 реализации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обеспечение развития личности детей дошкольного возраста в различных видах общения и деятельности с учетом их возрастных, индивидуальных психологических и физиологических особенностей</a:t>
            </a: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base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Возрастная категория воспитанников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 fontAlgn="base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учреждении функционирует </a:t>
            </a:r>
          </a:p>
          <a:p>
            <a:pPr algn="ctr" fontAlgn="base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13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групп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укомплектованных </a:t>
            </a:r>
          </a:p>
          <a:p>
            <a:pPr algn="ctr" fontAlgn="base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соответствии с возрастными нормами:</a:t>
            </a:r>
          </a:p>
          <a:p>
            <a:pPr lvl="0" fontAlgn="base">
              <a:buNone/>
            </a:pPr>
            <a:endParaRPr lang="ru-RU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первые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младших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2-3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года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lvl="0" fontAlgn="base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 младшие (3-4 года)</a:t>
            </a:r>
            <a:endParaRPr lang="ru-RU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средних 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(4-5 лет)</a:t>
            </a:r>
          </a:p>
          <a:p>
            <a:pPr lvl="0" fontAlgn="base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старших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(5-6 лет)</a:t>
            </a:r>
          </a:p>
          <a:p>
            <a:pPr lvl="0" fontAlgn="base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 подготовительных (6-7 лет). 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1старше- подготовительная группа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82352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реализации Программы</a:t>
            </a:r>
            <a:r>
              <a:rPr lang="ru-RU" sz="4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44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400600"/>
          </a:xfrm>
        </p:spPr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● охрана и укрепление физического и психического здоровья детей, в том числе их эмоционального благополучия;</a:t>
            </a:r>
            <a:endParaRPr lang="ru-RU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● обеспечение равных возможностей полноценного развития каждого ребёнка в период дошкольного детства независимо от места проживания, пола, нации, языка, социального статуса, психофизиологических особенностей (в том числе ограниченных возможностей здоровья);</a:t>
            </a:r>
            <a:endParaRPr lang="ru-RU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● обеспечение преемственности основных образовательных программ дошкольного и начального общего образования;</a:t>
            </a:r>
            <a:endParaRPr lang="ru-RU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● создание благоприятных условий развития детей в соответствии с их возрастными и индивидуальными особенностями и склонностями развития способностей и творческого потенциала каждого ребёнка как субъекта отношений с самим собой, другими детьми, взрослыми и миром;</a:t>
            </a:r>
            <a:endParaRPr lang="ru-RU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● объединение обучения и воспитания в целостный образовательный процесс на основе духовно-нравственных и </a:t>
            </a:r>
            <a:r>
              <a:rPr lang="ru-RU" sz="28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социокультурных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ценностей и принятых в обществе правил и норм поведения в интересах человека, семьи, общества;</a:t>
            </a:r>
            <a:endParaRPr lang="ru-RU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188640"/>
            <a:ext cx="6347713" cy="1224136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реализации Программы (продолжение</a:t>
            </a:r>
            <a:r>
              <a:rPr lang="ru-RU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599" y="1412776"/>
            <a:ext cx="6347714" cy="4628587"/>
          </a:xfrm>
        </p:spPr>
        <p:txBody>
          <a:bodyPr>
            <a:normAutofit fontScale="25000" lnSpcReduction="20000"/>
          </a:bodyPr>
          <a:lstStyle/>
          <a:p>
            <a:pPr algn="just">
              <a:buNone/>
            </a:pPr>
            <a:r>
              <a:rPr lang="ru-RU" sz="8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●</a:t>
            </a:r>
            <a:r>
              <a:rPr lang="ru-RU" sz="8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6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формирование общей культуры личности воспитанников, развитие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формирования предпосылок учебной деятельности;</a:t>
            </a:r>
          </a:p>
          <a:p>
            <a:pPr algn="just">
              <a:buNone/>
            </a:pPr>
            <a:r>
              <a:rPr lang="ru-RU" sz="6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● обеспечение вариативности и разнообразия содержания образовательных программ и организационных форм уровня дошкольного образования, возможности формирования образовательных программ различной направленности с учётом образовательных потребностей и способностей воспитанников;</a:t>
            </a:r>
          </a:p>
          <a:p>
            <a:pPr algn="just">
              <a:buNone/>
            </a:pPr>
            <a:r>
              <a:rPr lang="ru-RU" sz="6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● формирование </a:t>
            </a:r>
            <a:r>
              <a:rPr lang="ru-RU" sz="6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социокультурной</a:t>
            </a:r>
            <a:r>
              <a:rPr lang="ru-RU" sz="6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среды, соответствующей возрастным, индивидуальным, психологическим  и физиологическим особенностям детей;</a:t>
            </a:r>
          </a:p>
          <a:p>
            <a:pPr algn="just">
              <a:buNone/>
            </a:pPr>
            <a:r>
              <a:rPr lang="ru-RU" sz="6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● обеспечение психолого-педагогической поддержки семьи и повышения компетентности родителей в вопросах развития и образования, охраны и укрепления здоровья детей;</a:t>
            </a:r>
          </a:p>
          <a:p>
            <a:pPr algn="just">
              <a:buNone/>
            </a:pPr>
            <a:r>
              <a:rPr lang="ru-RU" sz="6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● определение направлений для систематического межведомственного взаимодействия, а также взаимодействия педагогических и общественных объединений (в том числе сетевого).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реализации Программы (продолжение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buClr>
                <a:srgbClr val="7030A0"/>
              </a:buClr>
              <a:buSzPct val="100000"/>
              <a:buNone/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● создание условий для билингвального и полилингвального развития детей, формирование устойчивого интереса к изучению татарского языка;</a:t>
            </a:r>
          </a:p>
          <a:p>
            <a:pPr algn="just">
              <a:buClr>
                <a:srgbClr val="7030A0"/>
              </a:buClr>
              <a:buSzPct val="100000"/>
              <a:buNone/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● формирование осознанного отношения к социальной действительности, развитие социального интеллекта;</a:t>
            </a:r>
            <a:endParaRPr lang="ru-RU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● создание условий для формирования высокого уровня мотивации ребёнка-дошкольника к изучению английского языка, развитие его лингвистических способностей.</a:t>
            </a:r>
            <a:endParaRPr lang="ru-RU" sz="32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3|1.1|1.2|1.1|0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1.2|1.2|1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3|1.1|1.2|1.1|0.8"/>
</p:tagLst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1528</TotalTime>
  <Words>1291</Words>
  <Application>Microsoft Office PowerPoint</Application>
  <PresentationFormat>Экран (4:3)</PresentationFormat>
  <Paragraphs>162</Paragraphs>
  <Slides>17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Грань</vt:lpstr>
      <vt:lpstr>Презентация PowerPoint</vt:lpstr>
      <vt:lpstr>Характеристика ДОУ</vt:lpstr>
      <vt:lpstr> Муниципального автономного дошкольного образовательного учреждения «Детский сад №43 комбинированного вида »  Приволжского района г.Казани   </vt:lpstr>
      <vt:lpstr>Образовательная программа состоит:</vt:lpstr>
      <vt:lpstr>Какова цель реализации образовательной программы</vt:lpstr>
      <vt:lpstr>Возрастная категория воспитанников</vt:lpstr>
      <vt:lpstr>Задачи реализации Программы:            </vt:lpstr>
      <vt:lpstr>Задачи реализации Программы (продолжение):</vt:lpstr>
      <vt:lpstr>Задачи реализации Программы (продолжение):</vt:lpstr>
      <vt:lpstr>Презентация PowerPoint</vt:lpstr>
      <vt:lpstr>Образовательные области:</vt:lpstr>
      <vt:lpstr>Образовательные области</vt:lpstr>
      <vt:lpstr>Условия реализации программы:</vt:lpstr>
      <vt:lpstr>Презентация PowerPoint</vt:lpstr>
      <vt:lpstr>В каких видах детской деятельности реализуется содержание образовательной программы?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 Windows</cp:lastModifiedBy>
  <cp:revision>168</cp:revision>
  <dcterms:created xsi:type="dcterms:W3CDTF">2014-01-27T05:03:25Z</dcterms:created>
  <dcterms:modified xsi:type="dcterms:W3CDTF">2022-11-23T11:19:04Z</dcterms:modified>
</cp:coreProperties>
</file>